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4" r:id="rId7"/>
    <p:sldId id="265" r:id="rId8"/>
    <p:sldId id="262" r:id="rId9"/>
    <p:sldId id="263" r:id="rId10"/>
    <p:sldId id="259" r:id="rId11"/>
    <p:sldId id="267" r:id="rId12"/>
    <p:sldId id="268" r:id="rId13"/>
    <p:sldId id="266" r:id="rId14"/>
    <p:sldId id="269" r:id="rId15"/>
    <p:sldId id="270" r:id="rId16"/>
    <p:sldId id="271" r:id="rId17"/>
    <p:sldId id="272" r:id="rId1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12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7DAD14-DD17-4563-A4B3-10301E363DDC}"/>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26ABD876-0162-4B5A-A10F-20EF33AA53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674CB403-D735-4CA2-B846-81ABDBA9E26F}"/>
              </a:ext>
            </a:extLst>
          </p:cNvPr>
          <p:cNvSpPr>
            <a:spLocks noGrp="1"/>
          </p:cNvSpPr>
          <p:nvPr>
            <p:ph type="dt" sz="half" idx="10"/>
          </p:nvPr>
        </p:nvSpPr>
        <p:spPr/>
        <p:txBody>
          <a:bodyPr/>
          <a:lstStyle/>
          <a:p>
            <a:fld id="{B576A2A5-018F-48DA-8E36-B7FF5F16AFE0}" type="datetimeFigureOut">
              <a:rPr lang="pt-BR" smtClean="0"/>
              <a:t>19/10/2019</a:t>
            </a:fld>
            <a:endParaRPr lang="pt-BR"/>
          </a:p>
        </p:txBody>
      </p:sp>
      <p:sp>
        <p:nvSpPr>
          <p:cNvPr id="5" name="Espaço Reservado para Rodapé 4">
            <a:extLst>
              <a:ext uri="{FF2B5EF4-FFF2-40B4-BE49-F238E27FC236}">
                <a16:creationId xmlns:a16="http://schemas.microsoft.com/office/drawing/2014/main" id="{BBFEC0E8-C9E2-4CA0-A1E9-5A439B3AF4C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EE76846-E05D-4EFB-B6D7-B9B529409998}"/>
              </a:ext>
            </a:extLst>
          </p:cNvPr>
          <p:cNvSpPr>
            <a:spLocks noGrp="1"/>
          </p:cNvSpPr>
          <p:nvPr>
            <p:ph type="sldNum" sz="quarter" idx="12"/>
          </p:nvPr>
        </p:nvSpPr>
        <p:spPr/>
        <p:txBody>
          <a:bodyPr/>
          <a:lstStyle/>
          <a:p>
            <a:fld id="{5CC58F74-DB1A-4342-B8DF-03522CF4AD44}" type="slidenum">
              <a:rPr lang="pt-BR" smtClean="0"/>
              <a:t>‹nº›</a:t>
            </a:fld>
            <a:endParaRPr lang="pt-BR"/>
          </a:p>
        </p:txBody>
      </p:sp>
    </p:spTree>
    <p:extLst>
      <p:ext uri="{BB962C8B-B14F-4D97-AF65-F5344CB8AC3E}">
        <p14:creationId xmlns:p14="http://schemas.microsoft.com/office/powerpoint/2010/main" val="2581158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2335A1-CF6D-44DC-8415-EAE9047BCD06}"/>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488C295F-A7ED-40F6-85D3-0552650DA68A}"/>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EC411AD-8E2E-4D16-B3A7-F316A4F496C2}"/>
              </a:ext>
            </a:extLst>
          </p:cNvPr>
          <p:cNvSpPr>
            <a:spLocks noGrp="1"/>
          </p:cNvSpPr>
          <p:nvPr>
            <p:ph type="dt" sz="half" idx="10"/>
          </p:nvPr>
        </p:nvSpPr>
        <p:spPr/>
        <p:txBody>
          <a:bodyPr/>
          <a:lstStyle/>
          <a:p>
            <a:fld id="{B576A2A5-018F-48DA-8E36-B7FF5F16AFE0}" type="datetimeFigureOut">
              <a:rPr lang="pt-BR" smtClean="0"/>
              <a:t>19/10/2019</a:t>
            </a:fld>
            <a:endParaRPr lang="pt-BR"/>
          </a:p>
        </p:txBody>
      </p:sp>
      <p:sp>
        <p:nvSpPr>
          <p:cNvPr id="5" name="Espaço Reservado para Rodapé 4">
            <a:extLst>
              <a:ext uri="{FF2B5EF4-FFF2-40B4-BE49-F238E27FC236}">
                <a16:creationId xmlns:a16="http://schemas.microsoft.com/office/drawing/2014/main" id="{3C156308-1543-4269-867D-460242DF367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B3A4816-185D-4C54-9CD7-02992F822159}"/>
              </a:ext>
            </a:extLst>
          </p:cNvPr>
          <p:cNvSpPr>
            <a:spLocks noGrp="1"/>
          </p:cNvSpPr>
          <p:nvPr>
            <p:ph type="sldNum" sz="quarter" idx="12"/>
          </p:nvPr>
        </p:nvSpPr>
        <p:spPr/>
        <p:txBody>
          <a:bodyPr/>
          <a:lstStyle/>
          <a:p>
            <a:fld id="{5CC58F74-DB1A-4342-B8DF-03522CF4AD44}" type="slidenum">
              <a:rPr lang="pt-BR" smtClean="0"/>
              <a:t>‹nº›</a:t>
            </a:fld>
            <a:endParaRPr lang="pt-BR"/>
          </a:p>
        </p:txBody>
      </p:sp>
    </p:spTree>
    <p:extLst>
      <p:ext uri="{BB962C8B-B14F-4D97-AF65-F5344CB8AC3E}">
        <p14:creationId xmlns:p14="http://schemas.microsoft.com/office/powerpoint/2010/main" val="149893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72D889-17A2-48B1-BC0D-FE38D395B1E7}"/>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806B4D54-7954-44B3-98C2-87E34E5D6F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62A19C63-B606-44B2-A591-C69D2D3A04E0}"/>
              </a:ext>
            </a:extLst>
          </p:cNvPr>
          <p:cNvSpPr>
            <a:spLocks noGrp="1"/>
          </p:cNvSpPr>
          <p:nvPr>
            <p:ph type="dt" sz="half" idx="10"/>
          </p:nvPr>
        </p:nvSpPr>
        <p:spPr/>
        <p:txBody>
          <a:bodyPr/>
          <a:lstStyle/>
          <a:p>
            <a:fld id="{B576A2A5-018F-48DA-8E36-B7FF5F16AFE0}" type="datetimeFigureOut">
              <a:rPr lang="pt-BR" smtClean="0"/>
              <a:t>19/10/2019</a:t>
            </a:fld>
            <a:endParaRPr lang="pt-BR"/>
          </a:p>
        </p:txBody>
      </p:sp>
      <p:sp>
        <p:nvSpPr>
          <p:cNvPr id="5" name="Espaço Reservado para Rodapé 4">
            <a:extLst>
              <a:ext uri="{FF2B5EF4-FFF2-40B4-BE49-F238E27FC236}">
                <a16:creationId xmlns:a16="http://schemas.microsoft.com/office/drawing/2014/main" id="{893D19E8-973D-471C-9B65-1BE1D684B55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19263F2-AB71-4B54-87FC-65496C111665}"/>
              </a:ext>
            </a:extLst>
          </p:cNvPr>
          <p:cNvSpPr>
            <a:spLocks noGrp="1"/>
          </p:cNvSpPr>
          <p:nvPr>
            <p:ph type="sldNum" sz="quarter" idx="12"/>
          </p:nvPr>
        </p:nvSpPr>
        <p:spPr/>
        <p:txBody>
          <a:bodyPr/>
          <a:lstStyle/>
          <a:p>
            <a:fld id="{5CC58F74-DB1A-4342-B8DF-03522CF4AD44}" type="slidenum">
              <a:rPr lang="pt-BR" smtClean="0"/>
              <a:t>‹nº›</a:t>
            </a:fld>
            <a:endParaRPr lang="pt-BR"/>
          </a:p>
        </p:txBody>
      </p:sp>
    </p:spTree>
    <p:extLst>
      <p:ext uri="{BB962C8B-B14F-4D97-AF65-F5344CB8AC3E}">
        <p14:creationId xmlns:p14="http://schemas.microsoft.com/office/powerpoint/2010/main" val="2153604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0A9C0A-B373-43DF-A8BF-4310C2B41D8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B1DE547-9898-461C-A577-4D777891935B}"/>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A0895528-352E-4816-821B-F8E7CFC71B44}"/>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084D2DE0-9B15-4C65-8CB0-FDA52485B92A}"/>
              </a:ext>
            </a:extLst>
          </p:cNvPr>
          <p:cNvSpPr>
            <a:spLocks noGrp="1"/>
          </p:cNvSpPr>
          <p:nvPr>
            <p:ph type="dt" sz="half" idx="10"/>
          </p:nvPr>
        </p:nvSpPr>
        <p:spPr/>
        <p:txBody>
          <a:bodyPr/>
          <a:lstStyle/>
          <a:p>
            <a:fld id="{B576A2A5-018F-48DA-8E36-B7FF5F16AFE0}" type="datetimeFigureOut">
              <a:rPr lang="pt-BR" smtClean="0"/>
              <a:t>19/10/2019</a:t>
            </a:fld>
            <a:endParaRPr lang="pt-BR"/>
          </a:p>
        </p:txBody>
      </p:sp>
      <p:sp>
        <p:nvSpPr>
          <p:cNvPr id="6" name="Espaço Reservado para Rodapé 5">
            <a:extLst>
              <a:ext uri="{FF2B5EF4-FFF2-40B4-BE49-F238E27FC236}">
                <a16:creationId xmlns:a16="http://schemas.microsoft.com/office/drawing/2014/main" id="{86921C00-16F3-4799-ADC9-50A4B7E6CAE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6CB392C-48E3-47BF-B53F-4D2BB7C9089C}"/>
              </a:ext>
            </a:extLst>
          </p:cNvPr>
          <p:cNvSpPr>
            <a:spLocks noGrp="1"/>
          </p:cNvSpPr>
          <p:nvPr>
            <p:ph type="sldNum" sz="quarter" idx="12"/>
          </p:nvPr>
        </p:nvSpPr>
        <p:spPr/>
        <p:txBody>
          <a:bodyPr/>
          <a:lstStyle/>
          <a:p>
            <a:fld id="{5CC58F74-DB1A-4342-B8DF-03522CF4AD44}" type="slidenum">
              <a:rPr lang="pt-BR" smtClean="0"/>
              <a:t>‹nº›</a:t>
            </a:fld>
            <a:endParaRPr lang="pt-BR"/>
          </a:p>
        </p:txBody>
      </p:sp>
    </p:spTree>
    <p:extLst>
      <p:ext uri="{BB962C8B-B14F-4D97-AF65-F5344CB8AC3E}">
        <p14:creationId xmlns:p14="http://schemas.microsoft.com/office/powerpoint/2010/main" val="3798186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87EA9B-4D6E-445E-9EB2-3BF232100971}"/>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36CB7B1C-0964-4572-8CA8-D5C6B29DA6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E1A84FCB-C327-4BF5-9DCE-A178B78C92A6}"/>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A797BB01-0A96-419D-8EF1-FF6044DB37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D68A52E8-A52C-4F15-993A-A643C47281E3}"/>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61751680-2D52-47C7-9593-21D0B379EC80}"/>
              </a:ext>
            </a:extLst>
          </p:cNvPr>
          <p:cNvSpPr>
            <a:spLocks noGrp="1"/>
          </p:cNvSpPr>
          <p:nvPr>
            <p:ph type="dt" sz="half" idx="10"/>
          </p:nvPr>
        </p:nvSpPr>
        <p:spPr/>
        <p:txBody>
          <a:bodyPr/>
          <a:lstStyle/>
          <a:p>
            <a:fld id="{B576A2A5-018F-48DA-8E36-B7FF5F16AFE0}" type="datetimeFigureOut">
              <a:rPr lang="pt-BR" smtClean="0"/>
              <a:t>19/10/2019</a:t>
            </a:fld>
            <a:endParaRPr lang="pt-BR"/>
          </a:p>
        </p:txBody>
      </p:sp>
      <p:sp>
        <p:nvSpPr>
          <p:cNvPr id="8" name="Espaço Reservado para Rodapé 7">
            <a:extLst>
              <a:ext uri="{FF2B5EF4-FFF2-40B4-BE49-F238E27FC236}">
                <a16:creationId xmlns:a16="http://schemas.microsoft.com/office/drawing/2014/main" id="{54D146B9-254C-4C48-B63A-65C524220E60}"/>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56766CD9-BC9C-4FB8-B2C1-88FEF274EF37}"/>
              </a:ext>
            </a:extLst>
          </p:cNvPr>
          <p:cNvSpPr>
            <a:spLocks noGrp="1"/>
          </p:cNvSpPr>
          <p:nvPr>
            <p:ph type="sldNum" sz="quarter" idx="12"/>
          </p:nvPr>
        </p:nvSpPr>
        <p:spPr/>
        <p:txBody>
          <a:bodyPr/>
          <a:lstStyle/>
          <a:p>
            <a:fld id="{5CC58F74-DB1A-4342-B8DF-03522CF4AD44}" type="slidenum">
              <a:rPr lang="pt-BR" smtClean="0"/>
              <a:t>‹nº›</a:t>
            </a:fld>
            <a:endParaRPr lang="pt-BR"/>
          </a:p>
        </p:txBody>
      </p:sp>
    </p:spTree>
    <p:extLst>
      <p:ext uri="{BB962C8B-B14F-4D97-AF65-F5344CB8AC3E}">
        <p14:creationId xmlns:p14="http://schemas.microsoft.com/office/powerpoint/2010/main" val="1869423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758ABE-45FB-4FA3-9B52-56D681B4C058}"/>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4071631E-36A7-48BD-BC10-0DEA60281709}"/>
              </a:ext>
            </a:extLst>
          </p:cNvPr>
          <p:cNvSpPr>
            <a:spLocks noGrp="1"/>
          </p:cNvSpPr>
          <p:nvPr>
            <p:ph type="dt" sz="half" idx="10"/>
          </p:nvPr>
        </p:nvSpPr>
        <p:spPr/>
        <p:txBody>
          <a:bodyPr/>
          <a:lstStyle/>
          <a:p>
            <a:fld id="{B576A2A5-018F-48DA-8E36-B7FF5F16AFE0}" type="datetimeFigureOut">
              <a:rPr lang="pt-BR" smtClean="0"/>
              <a:t>19/10/2019</a:t>
            </a:fld>
            <a:endParaRPr lang="pt-BR"/>
          </a:p>
        </p:txBody>
      </p:sp>
      <p:sp>
        <p:nvSpPr>
          <p:cNvPr id="4" name="Espaço Reservado para Rodapé 3">
            <a:extLst>
              <a:ext uri="{FF2B5EF4-FFF2-40B4-BE49-F238E27FC236}">
                <a16:creationId xmlns:a16="http://schemas.microsoft.com/office/drawing/2014/main" id="{CED416A6-C8F3-449C-83B7-3CE6AB2676F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D5DD49BF-262E-4DDB-A44C-869A8A137042}"/>
              </a:ext>
            </a:extLst>
          </p:cNvPr>
          <p:cNvSpPr>
            <a:spLocks noGrp="1"/>
          </p:cNvSpPr>
          <p:nvPr>
            <p:ph type="sldNum" sz="quarter" idx="12"/>
          </p:nvPr>
        </p:nvSpPr>
        <p:spPr/>
        <p:txBody>
          <a:bodyPr/>
          <a:lstStyle/>
          <a:p>
            <a:fld id="{5CC58F74-DB1A-4342-B8DF-03522CF4AD44}" type="slidenum">
              <a:rPr lang="pt-BR" smtClean="0"/>
              <a:t>‹nº›</a:t>
            </a:fld>
            <a:endParaRPr lang="pt-BR"/>
          </a:p>
        </p:txBody>
      </p:sp>
    </p:spTree>
    <p:extLst>
      <p:ext uri="{BB962C8B-B14F-4D97-AF65-F5344CB8AC3E}">
        <p14:creationId xmlns:p14="http://schemas.microsoft.com/office/powerpoint/2010/main" val="190062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57E6FE5E-C7EB-4FB9-B86D-1FF49F49867E}"/>
              </a:ext>
            </a:extLst>
          </p:cNvPr>
          <p:cNvSpPr>
            <a:spLocks noGrp="1"/>
          </p:cNvSpPr>
          <p:nvPr>
            <p:ph type="dt" sz="half" idx="10"/>
          </p:nvPr>
        </p:nvSpPr>
        <p:spPr/>
        <p:txBody>
          <a:bodyPr/>
          <a:lstStyle/>
          <a:p>
            <a:fld id="{B576A2A5-018F-48DA-8E36-B7FF5F16AFE0}" type="datetimeFigureOut">
              <a:rPr lang="pt-BR" smtClean="0"/>
              <a:t>19/10/2019</a:t>
            </a:fld>
            <a:endParaRPr lang="pt-BR"/>
          </a:p>
        </p:txBody>
      </p:sp>
      <p:sp>
        <p:nvSpPr>
          <p:cNvPr id="3" name="Espaço Reservado para Rodapé 2">
            <a:extLst>
              <a:ext uri="{FF2B5EF4-FFF2-40B4-BE49-F238E27FC236}">
                <a16:creationId xmlns:a16="http://schemas.microsoft.com/office/drawing/2014/main" id="{504DB4A6-CC10-44E8-B481-9D703E193024}"/>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36A8BEB3-5B14-474F-927D-1EC3CF66B565}"/>
              </a:ext>
            </a:extLst>
          </p:cNvPr>
          <p:cNvSpPr>
            <a:spLocks noGrp="1"/>
          </p:cNvSpPr>
          <p:nvPr>
            <p:ph type="sldNum" sz="quarter" idx="12"/>
          </p:nvPr>
        </p:nvSpPr>
        <p:spPr/>
        <p:txBody>
          <a:bodyPr/>
          <a:lstStyle/>
          <a:p>
            <a:fld id="{5CC58F74-DB1A-4342-B8DF-03522CF4AD44}" type="slidenum">
              <a:rPr lang="pt-BR" smtClean="0"/>
              <a:t>‹nº›</a:t>
            </a:fld>
            <a:endParaRPr lang="pt-BR"/>
          </a:p>
        </p:txBody>
      </p:sp>
    </p:spTree>
    <p:extLst>
      <p:ext uri="{BB962C8B-B14F-4D97-AF65-F5344CB8AC3E}">
        <p14:creationId xmlns:p14="http://schemas.microsoft.com/office/powerpoint/2010/main" val="1047822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C41E89-1FCB-43C7-A213-AACD2501D4C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F942B183-B5B9-491B-821C-ADE91C8910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974FD3B4-75C0-40B0-BA42-F5736EA4FE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520A495-5546-4349-B4FB-1C4C1B082B31}"/>
              </a:ext>
            </a:extLst>
          </p:cNvPr>
          <p:cNvSpPr>
            <a:spLocks noGrp="1"/>
          </p:cNvSpPr>
          <p:nvPr>
            <p:ph type="dt" sz="half" idx="10"/>
          </p:nvPr>
        </p:nvSpPr>
        <p:spPr/>
        <p:txBody>
          <a:bodyPr/>
          <a:lstStyle/>
          <a:p>
            <a:fld id="{B576A2A5-018F-48DA-8E36-B7FF5F16AFE0}" type="datetimeFigureOut">
              <a:rPr lang="pt-BR" smtClean="0"/>
              <a:t>19/10/2019</a:t>
            </a:fld>
            <a:endParaRPr lang="pt-BR"/>
          </a:p>
        </p:txBody>
      </p:sp>
      <p:sp>
        <p:nvSpPr>
          <p:cNvPr id="6" name="Espaço Reservado para Rodapé 5">
            <a:extLst>
              <a:ext uri="{FF2B5EF4-FFF2-40B4-BE49-F238E27FC236}">
                <a16:creationId xmlns:a16="http://schemas.microsoft.com/office/drawing/2014/main" id="{F540B829-9581-4737-9D1D-3CF17A4731C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558B403-A8BC-4824-9C05-BFCA82783854}"/>
              </a:ext>
            </a:extLst>
          </p:cNvPr>
          <p:cNvSpPr>
            <a:spLocks noGrp="1"/>
          </p:cNvSpPr>
          <p:nvPr>
            <p:ph type="sldNum" sz="quarter" idx="12"/>
          </p:nvPr>
        </p:nvSpPr>
        <p:spPr/>
        <p:txBody>
          <a:bodyPr/>
          <a:lstStyle/>
          <a:p>
            <a:fld id="{5CC58F74-DB1A-4342-B8DF-03522CF4AD44}" type="slidenum">
              <a:rPr lang="pt-BR" smtClean="0"/>
              <a:t>‹nº›</a:t>
            </a:fld>
            <a:endParaRPr lang="pt-BR"/>
          </a:p>
        </p:txBody>
      </p:sp>
    </p:spTree>
    <p:extLst>
      <p:ext uri="{BB962C8B-B14F-4D97-AF65-F5344CB8AC3E}">
        <p14:creationId xmlns:p14="http://schemas.microsoft.com/office/powerpoint/2010/main" val="2715139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ACAD1B-4190-4AF5-A326-76A297ACF50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496F2281-2C28-4E65-B0C9-205BA1F24A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4249EDAE-B096-4993-A352-F460C32BA9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4582954-70F5-4A37-A735-1BC3618A1A28}"/>
              </a:ext>
            </a:extLst>
          </p:cNvPr>
          <p:cNvSpPr>
            <a:spLocks noGrp="1"/>
          </p:cNvSpPr>
          <p:nvPr>
            <p:ph type="dt" sz="half" idx="10"/>
          </p:nvPr>
        </p:nvSpPr>
        <p:spPr/>
        <p:txBody>
          <a:bodyPr/>
          <a:lstStyle/>
          <a:p>
            <a:fld id="{B576A2A5-018F-48DA-8E36-B7FF5F16AFE0}" type="datetimeFigureOut">
              <a:rPr lang="pt-BR" smtClean="0"/>
              <a:t>19/10/2019</a:t>
            </a:fld>
            <a:endParaRPr lang="pt-BR"/>
          </a:p>
        </p:txBody>
      </p:sp>
      <p:sp>
        <p:nvSpPr>
          <p:cNvPr id="6" name="Espaço Reservado para Rodapé 5">
            <a:extLst>
              <a:ext uri="{FF2B5EF4-FFF2-40B4-BE49-F238E27FC236}">
                <a16:creationId xmlns:a16="http://schemas.microsoft.com/office/drawing/2014/main" id="{896FEDE2-A3F0-4814-8810-2ABD7E6226F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8A3E2D7-86FA-4875-AE9F-787C1993975D}"/>
              </a:ext>
            </a:extLst>
          </p:cNvPr>
          <p:cNvSpPr>
            <a:spLocks noGrp="1"/>
          </p:cNvSpPr>
          <p:nvPr>
            <p:ph type="sldNum" sz="quarter" idx="12"/>
          </p:nvPr>
        </p:nvSpPr>
        <p:spPr/>
        <p:txBody>
          <a:bodyPr/>
          <a:lstStyle/>
          <a:p>
            <a:fld id="{5CC58F74-DB1A-4342-B8DF-03522CF4AD44}" type="slidenum">
              <a:rPr lang="pt-BR" smtClean="0"/>
              <a:t>‹nº›</a:t>
            </a:fld>
            <a:endParaRPr lang="pt-BR"/>
          </a:p>
        </p:txBody>
      </p:sp>
    </p:spTree>
    <p:extLst>
      <p:ext uri="{BB962C8B-B14F-4D97-AF65-F5344CB8AC3E}">
        <p14:creationId xmlns:p14="http://schemas.microsoft.com/office/powerpoint/2010/main" val="2128958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CE10C8-7794-47DA-80CE-8042D57C6C00}"/>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16B21621-D57F-4700-8314-36BF88F519B9}"/>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C7E2553-EB69-43F3-BC84-55E2D38030DF}"/>
              </a:ext>
            </a:extLst>
          </p:cNvPr>
          <p:cNvSpPr>
            <a:spLocks noGrp="1"/>
          </p:cNvSpPr>
          <p:nvPr>
            <p:ph type="dt" sz="half" idx="10"/>
          </p:nvPr>
        </p:nvSpPr>
        <p:spPr/>
        <p:txBody>
          <a:bodyPr/>
          <a:lstStyle/>
          <a:p>
            <a:fld id="{B576A2A5-018F-48DA-8E36-B7FF5F16AFE0}" type="datetimeFigureOut">
              <a:rPr lang="pt-BR" smtClean="0"/>
              <a:t>19/10/2019</a:t>
            </a:fld>
            <a:endParaRPr lang="pt-BR"/>
          </a:p>
        </p:txBody>
      </p:sp>
      <p:sp>
        <p:nvSpPr>
          <p:cNvPr id="5" name="Espaço Reservado para Rodapé 4">
            <a:extLst>
              <a:ext uri="{FF2B5EF4-FFF2-40B4-BE49-F238E27FC236}">
                <a16:creationId xmlns:a16="http://schemas.microsoft.com/office/drawing/2014/main" id="{7BB757C8-BC22-4443-A54D-B96697B6D5F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15F6B30-0F0E-4239-B9CC-A4557E17D2DE}"/>
              </a:ext>
            </a:extLst>
          </p:cNvPr>
          <p:cNvSpPr>
            <a:spLocks noGrp="1"/>
          </p:cNvSpPr>
          <p:nvPr>
            <p:ph type="sldNum" sz="quarter" idx="12"/>
          </p:nvPr>
        </p:nvSpPr>
        <p:spPr/>
        <p:txBody>
          <a:bodyPr/>
          <a:lstStyle/>
          <a:p>
            <a:fld id="{5CC58F74-DB1A-4342-B8DF-03522CF4AD44}" type="slidenum">
              <a:rPr lang="pt-BR" smtClean="0"/>
              <a:t>‹nº›</a:t>
            </a:fld>
            <a:endParaRPr lang="pt-BR"/>
          </a:p>
        </p:txBody>
      </p:sp>
    </p:spTree>
    <p:extLst>
      <p:ext uri="{BB962C8B-B14F-4D97-AF65-F5344CB8AC3E}">
        <p14:creationId xmlns:p14="http://schemas.microsoft.com/office/powerpoint/2010/main" val="557013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E0C655D-B2FB-4047-9BA0-A21EF72C0F91}"/>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2F414FAC-D979-4A74-945B-2FF5513BFD69}"/>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BDC73F2-3F09-4CDD-921A-DE902E2AED68}"/>
              </a:ext>
            </a:extLst>
          </p:cNvPr>
          <p:cNvSpPr>
            <a:spLocks noGrp="1"/>
          </p:cNvSpPr>
          <p:nvPr>
            <p:ph type="dt" sz="half" idx="10"/>
          </p:nvPr>
        </p:nvSpPr>
        <p:spPr/>
        <p:txBody>
          <a:bodyPr/>
          <a:lstStyle/>
          <a:p>
            <a:fld id="{B576A2A5-018F-48DA-8E36-B7FF5F16AFE0}" type="datetimeFigureOut">
              <a:rPr lang="pt-BR" smtClean="0"/>
              <a:t>19/10/2019</a:t>
            </a:fld>
            <a:endParaRPr lang="pt-BR"/>
          </a:p>
        </p:txBody>
      </p:sp>
      <p:sp>
        <p:nvSpPr>
          <p:cNvPr id="5" name="Espaço Reservado para Rodapé 4">
            <a:extLst>
              <a:ext uri="{FF2B5EF4-FFF2-40B4-BE49-F238E27FC236}">
                <a16:creationId xmlns:a16="http://schemas.microsoft.com/office/drawing/2014/main" id="{729A4426-292E-499B-A5A9-7923D1EFF2E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C0724BD-CCC9-41F2-B5F5-5EBCD0736A7B}"/>
              </a:ext>
            </a:extLst>
          </p:cNvPr>
          <p:cNvSpPr>
            <a:spLocks noGrp="1"/>
          </p:cNvSpPr>
          <p:nvPr>
            <p:ph type="sldNum" sz="quarter" idx="12"/>
          </p:nvPr>
        </p:nvSpPr>
        <p:spPr/>
        <p:txBody>
          <a:bodyPr/>
          <a:lstStyle/>
          <a:p>
            <a:fld id="{5CC58F74-DB1A-4342-B8DF-03522CF4AD44}" type="slidenum">
              <a:rPr lang="pt-BR" smtClean="0"/>
              <a:t>‹nº›</a:t>
            </a:fld>
            <a:endParaRPr lang="pt-BR"/>
          </a:p>
        </p:txBody>
      </p:sp>
    </p:spTree>
    <p:extLst>
      <p:ext uri="{BB962C8B-B14F-4D97-AF65-F5344CB8AC3E}">
        <p14:creationId xmlns:p14="http://schemas.microsoft.com/office/powerpoint/2010/main" val="3509304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A61481F-0941-4913-A685-7148B97B75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12CE94F3-8B48-41F9-888C-6DAE1316E3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47688B0-6428-49D5-BB47-B8E9273F0F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76A2A5-018F-48DA-8E36-B7FF5F16AFE0}" type="datetimeFigureOut">
              <a:rPr lang="pt-BR" smtClean="0"/>
              <a:t>19/10/2019</a:t>
            </a:fld>
            <a:endParaRPr lang="pt-BR"/>
          </a:p>
        </p:txBody>
      </p:sp>
      <p:sp>
        <p:nvSpPr>
          <p:cNvPr id="5" name="Espaço Reservado para Rodapé 4">
            <a:extLst>
              <a:ext uri="{FF2B5EF4-FFF2-40B4-BE49-F238E27FC236}">
                <a16:creationId xmlns:a16="http://schemas.microsoft.com/office/drawing/2014/main" id="{19D3AC1B-ACDA-43B0-AB7C-E4A628B509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421A9AA5-9C26-4563-9631-86DD866F0D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C58F74-DB1A-4342-B8DF-03522CF4AD44}" type="slidenum">
              <a:rPr lang="pt-BR" smtClean="0"/>
              <a:t>‹nº›</a:t>
            </a:fld>
            <a:endParaRPr lang="pt-BR"/>
          </a:p>
        </p:txBody>
      </p:sp>
    </p:spTree>
    <p:extLst>
      <p:ext uri="{BB962C8B-B14F-4D97-AF65-F5344CB8AC3E}">
        <p14:creationId xmlns:p14="http://schemas.microsoft.com/office/powerpoint/2010/main" val="795555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hyperlink" Target="http://orcid.org/0000-0003-0993-1912"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9" name="Rectangle 138">
            <a:extLst>
              <a:ext uri="{FF2B5EF4-FFF2-40B4-BE49-F238E27FC236}">
                <a16:creationId xmlns:a16="http://schemas.microsoft.com/office/drawing/2014/main" id="{AC50E016-C8B7-45EE-8300-F18B719F5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726"/>
            <a:ext cx="5446920" cy="6787492"/>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1" name="Picture 140">
            <a:extLst>
              <a:ext uri="{FF2B5EF4-FFF2-40B4-BE49-F238E27FC236}">
                <a16:creationId xmlns:a16="http://schemas.microsoft.com/office/drawing/2014/main" id="{5E6099C8-1DCF-4242-AD8B-28BF4D687A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E05AD751-C31A-4951-ACE9-CE1FE67EF510}"/>
              </a:ext>
            </a:extLst>
          </p:cNvPr>
          <p:cNvSpPr>
            <a:spLocks noGrp="1"/>
          </p:cNvSpPr>
          <p:nvPr>
            <p:ph type="ctrTitle"/>
          </p:nvPr>
        </p:nvSpPr>
        <p:spPr>
          <a:xfrm>
            <a:off x="640080" y="2158745"/>
            <a:ext cx="3515310" cy="2549890"/>
          </a:xfrm>
        </p:spPr>
        <p:txBody>
          <a:bodyPr vert="horz" lIns="91440" tIns="45720" rIns="91440" bIns="45720" rtlCol="0" anchor="ctr">
            <a:noAutofit/>
          </a:bodyPr>
          <a:lstStyle/>
          <a:p>
            <a:pPr algn="l"/>
            <a:r>
              <a:rPr lang="en-US" sz="3600" b="1" dirty="0" err="1">
                <a:solidFill>
                  <a:srgbClr val="FFFFFF"/>
                </a:solidFill>
              </a:rPr>
              <a:t>Desafíos</a:t>
            </a:r>
            <a:r>
              <a:rPr lang="en-US" sz="3600" b="1" dirty="0">
                <a:solidFill>
                  <a:srgbClr val="FFFFFF"/>
                </a:solidFill>
              </a:rPr>
              <a:t> para la </a:t>
            </a:r>
            <a:r>
              <a:rPr lang="en-US" sz="3600" b="1" dirty="0" err="1">
                <a:solidFill>
                  <a:srgbClr val="FFFFFF"/>
                </a:solidFill>
              </a:rPr>
              <a:t>investigación</a:t>
            </a:r>
            <a:r>
              <a:rPr lang="en-US" sz="3600" b="1" dirty="0">
                <a:solidFill>
                  <a:srgbClr val="FFFFFF"/>
                </a:solidFill>
              </a:rPr>
              <a:t> </a:t>
            </a:r>
            <a:r>
              <a:rPr lang="en-US" sz="3600" b="1" dirty="0" err="1">
                <a:solidFill>
                  <a:srgbClr val="FFFFFF"/>
                </a:solidFill>
              </a:rPr>
              <a:t>en</a:t>
            </a:r>
            <a:r>
              <a:rPr lang="en-US" sz="3600" b="1" dirty="0">
                <a:solidFill>
                  <a:srgbClr val="FFFFFF"/>
                </a:solidFill>
              </a:rPr>
              <a:t> </a:t>
            </a:r>
            <a:r>
              <a:rPr lang="en-US" sz="3600" b="1" dirty="0" err="1">
                <a:solidFill>
                  <a:srgbClr val="FFFFFF"/>
                </a:solidFill>
              </a:rPr>
              <a:t>información</a:t>
            </a:r>
            <a:r>
              <a:rPr lang="en-US" sz="3600" b="1" dirty="0">
                <a:solidFill>
                  <a:srgbClr val="FFFFFF"/>
                </a:solidFill>
              </a:rPr>
              <a:t> y </a:t>
            </a:r>
            <a:r>
              <a:rPr lang="en-US" sz="3600" b="1" dirty="0" err="1">
                <a:solidFill>
                  <a:srgbClr val="FFFFFF"/>
                </a:solidFill>
              </a:rPr>
              <a:t>documentación</a:t>
            </a:r>
            <a:r>
              <a:rPr lang="en-US" sz="3600" b="1" dirty="0">
                <a:solidFill>
                  <a:srgbClr val="FFFFFF"/>
                </a:solidFill>
              </a:rPr>
              <a:t> </a:t>
            </a:r>
            <a:r>
              <a:rPr lang="en-US" sz="3600" b="1" dirty="0" err="1">
                <a:solidFill>
                  <a:srgbClr val="FFFFFF"/>
                </a:solidFill>
              </a:rPr>
              <a:t>en</a:t>
            </a:r>
            <a:r>
              <a:rPr lang="en-US" sz="3600" b="1" dirty="0">
                <a:solidFill>
                  <a:srgbClr val="FFFFFF"/>
                </a:solidFill>
              </a:rPr>
              <a:t> la era de la </a:t>
            </a:r>
            <a:r>
              <a:rPr lang="en-US" sz="3600" b="1" dirty="0" err="1">
                <a:solidFill>
                  <a:srgbClr val="FFFFFF"/>
                </a:solidFill>
              </a:rPr>
              <a:t>posverdad</a:t>
            </a:r>
            <a:endParaRPr lang="en-US" sz="3600" b="1" dirty="0">
              <a:solidFill>
                <a:srgbClr val="FFFFFF"/>
              </a:solidFill>
            </a:endParaRPr>
          </a:p>
        </p:txBody>
      </p:sp>
      <p:sp>
        <p:nvSpPr>
          <p:cNvPr id="143" name="Rectangle 142">
            <a:extLst>
              <a:ext uri="{FF2B5EF4-FFF2-40B4-BE49-F238E27FC236}">
                <a16:creationId xmlns:a16="http://schemas.microsoft.com/office/drawing/2014/main" id="{71318B55-C583-42E5-ABA1-BE8CC332ED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5581" y="803670"/>
            <a:ext cx="4977975" cy="1979514"/>
          </a:xfrm>
          <a:prstGeom prst="rect">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5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Resultado de imagem para usal salamanca">
            <a:extLst>
              <a:ext uri="{FF2B5EF4-FFF2-40B4-BE49-F238E27FC236}">
                <a16:creationId xmlns:a16="http://schemas.microsoft.com/office/drawing/2014/main" id="{2BEF972D-25DF-4624-ABCE-98F4899C86E3}"/>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tretch>
            <a:fillRect/>
          </a:stretch>
        </p:blipFill>
        <p:spPr bwMode="auto">
          <a:xfrm>
            <a:off x="8043237" y="5533987"/>
            <a:ext cx="1324013" cy="1324013"/>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pic>
        <p:nvPicPr>
          <p:cNvPr id="1030" name="Picture 6" descr="Resultado de imagem para ufmg logo">
            <a:extLst>
              <a:ext uri="{FF2B5EF4-FFF2-40B4-BE49-F238E27FC236}">
                <a16:creationId xmlns:a16="http://schemas.microsoft.com/office/drawing/2014/main" id="{DD9F0843-8DEE-4592-90ED-098D977E70A1}"/>
              </a:ext>
            </a:extLst>
          </p:cNvPr>
          <p:cNvPicPr>
            <a:picLocks noChangeAspect="1" noChangeArrowheads="1"/>
          </p:cNvPicPr>
          <p:nvPr/>
        </p:nvPicPr>
        <p:blipFill>
          <a:blip r:embed="rId4">
            <a:alphaModFix/>
            <a:extLst>
              <a:ext uri="{28A0092B-C50C-407E-A947-70E740481C1C}">
                <a14:useLocalDpi xmlns:a14="http://schemas.microsoft.com/office/drawing/2010/main" val="0"/>
              </a:ext>
            </a:extLst>
          </a:blip>
          <a:stretch>
            <a:fillRect/>
          </a:stretch>
        </p:blipFill>
        <p:spPr bwMode="auto">
          <a:xfrm>
            <a:off x="6134878" y="5610943"/>
            <a:ext cx="1220403" cy="1107998"/>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sp>
        <p:nvSpPr>
          <p:cNvPr id="3" name="Subtítulo 2">
            <a:extLst>
              <a:ext uri="{FF2B5EF4-FFF2-40B4-BE49-F238E27FC236}">
                <a16:creationId xmlns:a16="http://schemas.microsoft.com/office/drawing/2014/main" id="{00F15F32-2633-4C72-9EF0-24B4C4F374C1}"/>
              </a:ext>
            </a:extLst>
          </p:cNvPr>
          <p:cNvSpPr>
            <a:spLocks noGrp="1"/>
          </p:cNvSpPr>
          <p:nvPr>
            <p:ph type="subTitle" idx="1"/>
          </p:nvPr>
        </p:nvSpPr>
        <p:spPr>
          <a:xfrm>
            <a:off x="5761195" y="3435474"/>
            <a:ext cx="5997418" cy="1979514"/>
          </a:xfrm>
        </p:spPr>
        <p:txBody>
          <a:bodyPr vert="horz" lIns="91440" tIns="45720" rIns="91440" bIns="45720" rtlCol="0" anchor="ctr">
            <a:normAutofit fontScale="92500"/>
          </a:bodyPr>
          <a:lstStyle/>
          <a:p>
            <a:pPr algn="l"/>
            <a:r>
              <a:rPr lang="en-US" sz="2000" dirty="0" err="1">
                <a:solidFill>
                  <a:srgbClr val="000000"/>
                </a:solidFill>
              </a:rPr>
              <a:t>Profesor</a:t>
            </a:r>
            <a:r>
              <a:rPr lang="en-US" sz="2000" dirty="0">
                <a:solidFill>
                  <a:srgbClr val="000000"/>
                </a:solidFill>
              </a:rPr>
              <a:t> de la </a:t>
            </a:r>
            <a:r>
              <a:rPr lang="en-US" sz="2000" dirty="0" err="1">
                <a:solidFill>
                  <a:srgbClr val="000000"/>
                </a:solidFill>
              </a:rPr>
              <a:t>Universidade</a:t>
            </a:r>
            <a:r>
              <a:rPr lang="en-US" sz="2000" dirty="0">
                <a:solidFill>
                  <a:srgbClr val="000000"/>
                </a:solidFill>
              </a:rPr>
              <a:t> Federal de Minas Gerais, </a:t>
            </a:r>
            <a:r>
              <a:rPr lang="en-US" sz="2000" dirty="0" err="1">
                <a:solidFill>
                  <a:srgbClr val="000000"/>
                </a:solidFill>
              </a:rPr>
              <a:t>Brasil</a:t>
            </a:r>
            <a:endParaRPr lang="en-US" sz="2000" dirty="0">
              <a:solidFill>
                <a:srgbClr val="000000"/>
              </a:solidFill>
            </a:endParaRPr>
          </a:p>
          <a:p>
            <a:pPr algn="l"/>
            <a:r>
              <a:rPr lang="en-US" sz="2000" dirty="0" err="1">
                <a:solidFill>
                  <a:srgbClr val="000000"/>
                </a:solidFill>
              </a:rPr>
              <a:t>En</a:t>
            </a:r>
            <a:r>
              <a:rPr lang="en-US" sz="2000" dirty="0">
                <a:solidFill>
                  <a:srgbClr val="000000"/>
                </a:solidFill>
              </a:rPr>
              <a:t> estancia de </a:t>
            </a:r>
            <a:r>
              <a:rPr lang="en-US" sz="2000" dirty="0" err="1">
                <a:solidFill>
                  <a:srgbClr val="000000"/>
                </a:solidFill>
              </a:rPr>
              <a:t>investigación</a:t>
            </a:r>
            <a:r>
              <a:rPr lang="en-US" sz="2000" dirty="0">
                <a:solidFill>
                  <a:srgbClr val="000000"/>
                </a:solidFill>
              </a:rPr>
              <a:t> </a:t>
            </a:r>
            <a:r>
              <a:rPr lang="en-US" sz="2000" dirty="0" err="1">
                <a:solidFill>
                  <a:srgbClr val="000000"/>
                </a:solidFill>
              </a:rPr>
              <a:t>en</a:t>
            </a:r>
            <a:r>
              <a:rPr lang="en-US" sz="2000" dirty="0">
                <a:solidFill>
                  <a:srgbClr val="000000"/>
                </a:solidFill>
              </a:rPr>
              <a:t> la Universidad de Salamanca, </a:t>
            </a:r>
            <a:r>
              <a:rPr lang="en-US" sz="2000" dirty="0" err="1">
                <a:solidFill>
                  <a:srgbClr val="000000"/>
                </a:solidFill>
              </a:rPr>
              <a:t>España</a:t>
            </a:r>
            <a:endParaRPr lang="en-US" sz="2000" dirty="0">
              <a:solidFill>
                <a:srgbClr val="000000"/>
              </a:solidFill>
            </a:endParaRPr>
          </a:p>
          <a:p>
            <a:pPr algn="l"/>
            <a:r>
              <a:rPr lang="en-US" sz="2000" dirty="0" err="1">
                <a:solidFill>
                  <a:srgbClr val="000000"/>
                </a:solidFill>
              </a:rPr>
              <a:t>Presidente</a:t>
            </a:r>
            <a:r>
              <a:rPr lang="en-US" sz="2000" dirty="0">
                <a:solidFill>
                  <a:srgbClr val="000000"/>
                </a:solidFill>
              </a:rPr>
              <a:t> del EDICIC – </a:t>
            </a:r>
            <a:r>
              <a:rPr lang="en-US" sz="2000" dirty="0" err="1">
                <a:solidFill>
                  <a:srgbClr val="000000"/>
                </a:solidFill>
              </a:rPr>
              <a:t>Asociación</a:t>
            </a:r>
            <a:r>
              <a:rPr lang="en-US" sz="2000" dirty="0">
                <a:solidFill>
                  <a:srgbClr val="000000"/>
                </a:solidFill>
              </a:rPr>
              <a:t> de </a:t>
            </a:r>
            <a:r>
              <a:rPr lang="en-US" sz="2000" dirty="0" err="1">
                <a:solidFill>
                  <a:srgbClr val="000000"/>
                </a:solidFill>
              </a:rPr>
              <a:t>Educación</a:t>
            </a:r>
            <a:r>
              <a:rPr lang="en-US" sz="2000" dirty="0">
                <a:solidFill>
                  <a:srgbClr val="000000"/>
                </a:solidFill>
              </a:rPr>
              <a:t> e </a:t>
            </a:r>
            <a:r>
              <a:rPr lang="en-US" sz="2000" dirty="0" err="1">
                <a:solidFill>
                  <a:srgbClr val="000000"/>
                </a:solidFill>
              </a:rPr>
              <a:t>Investigación</a:t>
            </a:r>
            <a:r>
              <a:rPr lang="en-US" sz="2000" dirty="0">
                <a:solidFill>
                  <a:srgbClr val="000000"/>
                </a:solidFill>
              </a:rPr>
              <a:t> </a:t>
            </a:r>
            <a:r>
              <a:rPr lang="en-US" sz="2000" dirty="0" err="1">
                <a:solidFill>
                  <a:srgbClr val="000000"/>
                </a:solidFill>
              </a:rPr>
              <a:t>en</a:t>
            </a:r>
            <a:r>
              <a:rPr lang="en-US" sz="2000" dirty="0">
                <a:solidFill>
                  <a:srgbClr val="000000"/>
                </a:solidFill>
              </a:rPr>
              <a:t> </a:t>
            </a:r>
            <a:r>
              <a:rPr lang="en-US" sz="2000" dirty="0" err="1">
                <a:solidFill>
                  <a:srgbClr val="000000"/>
                </a:solidFill>
              </a:rPr>
              <a:t>Ciencia</a:t>
            </a:r>
            <a:r>
              <a:rPr lang="en-US" sz="2000" dirty="0">
                <a:solidFill>
                  <a:srgbClr val="000000"/>
                </a:solidFill>
              </a:rPr>
              <a:t> de la </a:t>
            </a:r>
            <a:r>
              <a:rPr lang="en-US" sz="2000" dirty="0" err="1">
                <a:solidFill>
                  <a:srgbClr val="000000"/>
                </a:solidFill>
              </a:rPr>
              <a:t>Información</a:t>
            </a:r>
            <a:r>
              <a:rPr lang="en-US" sz="2000" dirty="0">
                <a:solidFill>
                  <a:srgbClr val="000000"/>
                </a:solidFill>
              </a:rPr>
              <a:t> de </a:t>
            </a:r>
            <a:r>
              <a:rPr lang="en-US" sz="2000" dirty="0" err="1">
                <a:solidFill>
                  <a:srgbClr val="000000"/>
                </a:solidFill>
              </a:rPr>
              <a:t>Iberoamérica</a:t>
            </a:r>
            <a:r>
              <a:rPr lang="en-US" sz="2000" dirty="0">
                <a:solidFill>
                  <a:srgbClr val="000000"/>
                </a:solidFill>
              </a:rPr>
              <a:t> y el Caribe</a:t>
            </a:r>
          </a:p>
          <a:p>
            <a:pPr algn="l"/>
            <a:endParaRPr lang="en-US" sz="2000" dirty="0">
              <a:solidFill>
                <a:srgbClr val="000000"/>
              </a:solidFill>
            </a:endParaRPr>
          </a:p>
        </p:txBody>
      </p:sp>
      <p:sp>
        <p:nvSpPr>
          <p:cNvPr id="5" name="Retângulo 4">
            <a:extLst>
              <a:ext uri="{FF2B5EF4-FFF2-40B4-BE49-F238E27FC236}">
                <a16:creationId xmlns:a16="http://schemas.microsoft.com/office/drawing/2014/main" id="{7CFA525F-18AA-4FBC-B554-BCF00A9B727E}"/>
              </a:ext>
            </a:extLst>
          </p:cNvPr>
          <p:cNvSpPr/>
          <p:nvPr/>
        </p:nvSpPr>
        <p:spPr>
          <a:xfrm>
            <a:off x="6357938" y="915472"/>
            <a:ext cx="4500561" cy="1569660"/>
          </a:xfrm>
          <a:prstGeom prst="rect">
            <a:avLst/>
          </a:prstGeom>
        </p:spPr>
        <p:txBody>
          <a:bodyPr wrap="square">
            <a:spAutoFit/>
          </a:bodyPr>
          <a:lstStyle/>
          <a:p>
            <a:pPr algn="ctr"/>
            <a:r>
              <a:rPr lang="en-US" sz="2600" dirty="0">
                <a:solidFill>
                  <a:srgbClr val="000000"/>
                </a:solidFill>
              </a:rPr>
              <a:t>Carlos Alberto Ávila Araújo</a:t>
            </a:r>
          </a:p>
          <a:p>
            <a:pPr algn="ctr"/>
            <a:r>
              <a:rPr lang="pt-BR" u="sng" dirty="0">
                <a:hlinkClick r:id="rId5"/>
              </a:rPr>
              <a:t>http://orcid.org/0000-0003-0993-1912</a:t>
            </a:r>
            <a:endParaRPr lang="en-US" sz="2600" dirty="0">
              <a:solidFill>
                <a:srgbClr val="000000"/>
              </a:solidFill>
            </a:endParaRPr>
          </a:p>
          <a:p>
            <a:pPr algn="ctr"/>
            <a:endParaRPr lang="en-US" sz="2600" dirty="0">
              <a:solidFill>
                <a:srgbClr val="000000"/>
              </a:solidFill>
            </a:endParaRPr>
          </a:p>
          <a:p>
            <a:pPr algn="ctr"/>
            <a:r>
              <a:rPr lang="en-US" sz="2600" dirty="0" err="1">
                <a:solidFill>
                  <a:srgbClr val="000000"/>
                </a:solidFill>
              </a:rPr>
              <a:t>Octubre</a:t>
            </a:r>
            <a:r>
              <a:rPr lang="en-US" sz="2600" dirty="0">
                <a:solidFill>
                  <a:srgbClr val="000000"/>
                </a:solidFill>
              </a:rPr>
              <a:t> de 2019</a:t>
            </a:r>
          </a:p>
        </p:txBody>
      </p:sp>
      <p:pic>
        <p:nvPicPr>
          <p:cNvPr id="1032" name="Picture 8">
            <a:extLst>
              <a:ext uri="{FF2B5EF4-FFF2-40B4-BE49-F238E27FC236}">
                <a16:creationId xmlns:a16="http://schemas.microsoft.com/office/drawing/2014/main" id="{90EA96B8-FE74-4539-B476-58EE1128F29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63727"/>
          <a:stretch/>
        </p:blipFill>
        <p:spPr bwMode="auto">
          <a:xfrm>
            <a:off x="10163899" y="5830700"/>
            <a:ext cx="1519401" cy="668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304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1CFD52A3-8F79-47F0-8F4E-8811B250E366}"/>
              </a:ext>
            </a:extLst>
          </p:cNvPr>
          <p:cNvSpPr>
            <a:spLocks noGrp="1"/>
          </p:cNvSpPr>
          <p:nvPr>
            <p:ph type="title"/>
          </p:nvPr>
        </p:nvSpPr>
        <p:spPr>
          <a:xfrm>
            <a:off x="640079" y="2053641"/>
            <a:ext cx="3669161" cy="2760098"/>
          </a:xfrm>
        </p:spPr>
        <p:txBody>
          <a:bodyPr>
            <a:normAutofit/>
          </a:bodyPr>
          <a:lstStyle/>
          <a:p>
            <a:r>
              <a:rPr lang="pt-BR" sz="3700">
                <a:solidFill>
                  <a:srgbClr val="FFFFFF"/>
                </a:solidFill>
              </a:rPr>
              <a:t>1. Algunas denominaciones para el momento contemporáneo</a:t>
            </a:r>
          </a:p>
        </p:txBody>
      </p:sp>
      <p:sp>
        <p:nvSpPr>
          <p:cNvPr id="3" name="Espaço Reservado para Conteúdo 2">
            <a:extLst>
              <a:ext uri="{FF2B5EF4-FFF2-40B4-BE49-F238E27FC236}">
                <a16:creationId xmlns:a16="http://schemas.microsoft.com/office/drawing/2014/main" id="{C1FFF17E-2095-4523-AC64-0BC49C43ED67}"/>
              </a:ext>
            </a:extLst>
          </p:cNvPr>
          <p:cNvSpPr>
            <a:spLocks noGrp="1"/>
          </p:cNvSpPr>
          <p:nvPr>
            <p:ph idx="1"/>
          </p:nvPr>
        </p:nvSpPr>
        <p:spPr>
          <a:xfrm>
            <a:off x="6090574" y="801865"/>
            <a:ext cx="5306084" cy="5798959"/>
          </a:xfrm>
        </p:spPr>
        <p:txBody>
          <a:bodyPr anchor="ctr">
            <a:normAutofit fontScale="85000" lnSpcReduction="10000"/>
          </a:bodyPr>
          <a:lstStyle/>
          <a:p>
            <a:r>
              <a:rPr lang="pt-BR" sz="2600" dirty="0" err="1">
                <a:solidFill>
                  <a:srgbClr val="000000"/>
                </a:solidFill>
              </a:rPr>
              <a:t>Eatwell</a:t>
            </a:r>
            <a:r>
              <a:rPr lang="pt-BR" sz="2600" dirty="0">
                <a:solidFill>
                  <a:srgbClr val="000000"/>
                </a:solidFill>
              </a:rPr>
              <a:t> y </a:t>
            </a:r>
            <a:r>
              <a:rPr lang="pt-BR" sz="2600" dirty="0" err="1">
                <a:solidFill>
                  <a:srgbClr val="000000"/>
                </a:solidFill>
              </a:rPr>
              <a:t>Goodwin</a:t>
            </a:r>
            <a:r>
              <a:rPr lang="pt-BR" sz="2600" dirty="0">
                <a:solidFill>
                  <a:srgbClr val="000000"/>
                </a:solidFill>
              </a:rPr>
              <a:t> (2018): </a:t>
            </a:r>
            <a:r>
              <a:rPr lang="pt-BR" sz="2600" dirty="0" err="1">
                <a:solidFill>
                  <a:srgbClr val="000000"/>
                </a:solidFill>
              </a:rPr>
              <a:t>Nacionalpopulismo</a:t>
            </a:r>
            <a:endParaRPr lang="pt-BR" sz="2600" dirty="0">
              <a:solidFill>
                <a:srgbClr val="000000"/>
              </a:solidFill>
            </a:endParaRPr>
          </a:p>
          <a:p>
            <a:r>
              <a:rPr lang="pt-BR" sz="2600" dirty="0" err="1">
                <a:solidFill>
                  <a:srgbClr val="000000"/>
                </a:solidFill>
              </a:rPr>
              <a:t>Geiselberger</a:t>
            </a:r>
            <a:r>
              <a:rPr lang="pt-BR" sz="2600" dirty="0">
                <a:solidFill>
                  <a:srgbClr val="000000"/>
                </a:solidFill>
              </a:rPr>
              <a:t> et al (2017): El </a:t>
            </a:r>
            <a:r>
              <a:rPr lang="pt-BR" sz="2600" dirty="0" err="1">
                <a:solidFill>
                  <a:srgbClr val="000000"/>
                </a:solidFill>
              </a:rPr>
              <a:t>gran</a:t>
            </a:r>
            <a:r>
              <a:rPr lang="pt-BR" sz="2600" dirty="0">
                <a:solidFill>
                  <a:srgbClr val="000000"/>
                </a:solidFill>
              </a:rPr>
              <a:t> revés</a:t>
            </a:r>
          </a:p>
          <a:p>
            <a:r>
              <a:rPr lang="pt-BR" sz="2600" dirty="0" err="1">
                <a:solidFill>
                  <a:srgbClr val="000000"/>
                </a:solidFill>
              </a:rPr>
              <a:t>Wilber</a:t>
            </a:r>
            <a:r>
              <a:rPr lang="pt-BR" sz="2600" dirty="0">
                <a:solidFill>
                  <a:srgbClr val="000000"/>
                </a:solidFill>
              </a:rPr>
              <a:t> (2018): Cultura de </a:t>
            </a:r>
            <a:r>
              <a:rPr lang="pt-BR" sz="2600" dirty="0" err="1">
                <a:solidFill>
                  <a:srgbClr val="000000"/>
                </a:solidFill>
              </a:rPr>
              <a:t>la</a:t>
            </a:r>
            <a:r>
              <a:rPr lang="pt-BR" sz="2600" dirty="0">
                <a:solidFill>
                  <a:srgbClr val="000000"/>
                </a:solidFill>
              </a:rPr>
              <a:t> </a:t>
            </a:r>
            <a:r>
              <a:rPr lang="pt-BR" sz="2600" dirty="0" err="1">
                <a:solidFill>
                  <a:srgbClr val="000000"/>
                </a:solidFill>
              </a:rPr>
              <a:t>posverdad</a:t>
            </a:r>
            <a:endParaRPr lang="pt-BR" sz="2600" dirty="0">
              <a:solidFill>
                <a:srgbClr val="000000"/>
              </a:solidFill>
            </a:endParaRPr>
          </a:p>
          <a:p>
            <a:r>
              <a:rPr lang="pt-BR" sz="2600" dirty="0" err="1">
                <a:solidFill>
                  <a:srgbClr val="000000"/>
                </a:solidFill>
              </a:rPr>
              <a:t>Fukuyama</a:t>
            </a:r>
            <a:r>
              <a:rPr lang="pt-BR" sz="2600" dirty="0">
                <a:solidFill>
                  <a:srgbClr val="000000"/>
                </a:solidFill>
              </a:rPr>
              <a:t> (2018): </a:t>
            </a:r>
            <a:r>
              <a:rPr lang="pt-BR" sz="2600" dirty="0" err="1">
                <a:solidFill>
                  <a:srgbClr val="000000"/>
                </a:solidFill>
              </a:rPr>
              <a:t>Nacionalpopulismo</a:t>
            </a:r>
            <a:r>
              <a:rPr lang="pt-BR" sz="2600" dirty="0">
                <a:solidFill>
                  <a:srgbClr val="000000"/>
                </a:solidFill>
              </a:rPr>
              <a:t>/era </a:t>
            </a:r>
            <a:r>
              <a:rPr lang="pt-BR" sz="2600" dirty="0" err="1">
                <a:solidFill>
                  <a:srgbClr val="000000"/>
                </a:solidFill>
              </a:rPr>
              <a:t>del</a:t>
            </a:r>
            <a:r>
              <a:rPr lang="pt-BR" sz="2600" dirty="0">
                <a:solidFill>
                  <a:srgbClr val="000000"/>
                </a:solidFill>
              </a:rPr>
              <a:t> </a:t>
            </a:r>
            <a:r>
              <a:rPr lang="pt-BR" sz="2600" dirty="0" err="1">
                <a:solidFill>
                  <a:srgbClr val="000000"/>
                </a:solidFill>
              </a:rPr>
              <a:t>resentimiento</a:t>
            </a:r>
            <a:endParaRPr lang="pt-BR" sz="2600" dirty="0">
              <a:solidFill>
                <a:srgbClr val="000000"/>
              </a:solidFill>
            </a:endParaRPr>
          </a:p>
          <a:p>
            <a:r>
              <a:rPr lang="pt-BR" sz="2600" dirty="0" err="1">
                <a:solidFill>
                  <a:srgbClr val="000000"/>
                </a:solidFill>
              </a:rPr>
              <a:t>Broncano</a:t>
            </a:r>
            <a:r>
              <a:rPr lang="pt-BR" sz="2600" dirty="0">
                <a:solidFill>
                  <a:srgbClr val="000000"/>
                </a:solidFill>
              </a:rPr>
              <a:t> (2019): Regímenes de </a:t>
            </a:r>
            <a:r>
              <a:rPr lang="pt-BR" sz="2600" dirty="0" err="1">
                <a:solidFill>
                  <a:srgbClr val="000000"/>
                </a:solidFill>
              </a:rPr>
              <a:t>posverdad</a:t>
            </a:r>
            <a:endParaRPr lang="pt-BR" sz="2600" dirty="0">
              <a:solidFill>
                <a:srgbClr val="000000"/>
              </a:solidFill>
            </a:endParaRPr>
          </a:p>
          <a:p>
            <a:r>
              <a:rPr lang="pt-BR" sz="2600" dirty="0" err="1">
                <a:solidFill>
                  <a:srgbClr val="000000"/>
                </a:solidFill>
              </a:rPr>
              <a:t>Kenn</a:t>
            </a:r>
            <a:r>
              <a:rPr lang="pt-BR" sz="2600" dirty="0">
                <a:solidFill>
                  <a:srgbClr val="000000"/>
                </a:solidFill>
              </a:rPr>
              <a:t> (2007): El culto al </a:t>
            </a:r>
            <a:r>
              <a:rPr lang="pt-BR" sz="2600" dirty="0" err="1">
                <a:solidFill>
                  <a:srgbClr val="000000"/>
                </a:solidFill>
              </a:rPr>
              <a:t>amateurismo</a:t>
            </a:r>
            <a:endParaRPr lang="pt-BR" sz="2600" dirty="0">
              <a:solidFill>
                <a:srgbClr val="000000"/>
              </a:solidFill>
            </a:endParaRPr>
          </a:p>
          <a:p>
            <a:r>
              <a:rPr lang="pt-BR" sz="2600" dirty="0">
                <a:solidFill>
                  <a:srgbClr val="000000"/>
                </a:solidFill>
              </a:rPr>
              <a:t>Frankfurt (2005): </a:t>
            </a:r>
            <a:r>
              <a:rPr lang="pt-BR" sz="2600" dirty="0" err="1">
                <a:solidFill>
                  <a:srgbClr val="000000"/>
                </a:solidFill>
              </a:rPr>
              <a:t>Charlatanería</a:t>
            </a:r>
            <a:r>
              <a:rPr lang="pt-BR" sz="2600" dirty="0">
                <a:solidFill>
                  <a:srgbClr val="000000"/>
                </a:solidFill>
              </a:rPr>
              <a:t>/fantochadas (</a:t>
            </a:r>
            <a:r>
              <a:rPr lang="pt-BR" sz="2600" dirty="0" err="1">
                <a:solidFill>
                  <a:srgbClr val="000000"/>
                </a:solidFill>
              </a:rPr>
              <a:t>on</a:t>
            </a:r>
            <a:r>
              <a:rPr lang="pt-BR" sz="2600" dirty="0">
                <a:solidFill>
                  <a:srgbClr val="000000"/>
                </a:solidFill>
              </a:rPr>
              <a:t> </a:t>
            </a:r>
            <a:r>
              <a:rPr lang="pt-BR" sz="2600" dirty="0" err="1">
                <a:solidFill>
                  <a:srgbClr val="000000"/>
                </a:solidFill>
              </a:rPr>
              <a:t>bullshit</a:t>
            </a:r>
            <a:r>
              <a:rPr lang="pt-BR" sz="2600" dirty="0">
                <a:solidFill>
                  <a:srgbClr val="000000"/>
                </a:solidFill>
              </a:rPr>
              <a:t>)</a:t>
            </a:r>
          </a:p>
          <a:p>
            <a:r>
              <a:rPr lang="pt-BR" sz="2600" dirty="0" err="1">
                <a:solidFill>
                  <a:srgbClr val="000000"/>
                </a:solidFill>
              </a:rPr>
              <a:t>Noble</a:t>
            </a:r>
            <a:r>
              <a:rPr lang="pt-BR" sz="2600" dirty="0">
                <a:solidFill>
                  <a:srgbClr val="000000"/>
                </a:solidFill>
              </a:rPr>
              <a:t> (2018): </a:t>
            </a:r>
            <a:r>
              <a:rPr lang="pt-BR" sz="2600" dirty="0" err="1">
                <a:solidFill>
                  <a:srgbClr val="000000"/>
                </a:solidFill>
              </a:rPr>
              <a:t>los</a:t>
            </a:r>
            <a:r>
              <a:rPr lang="pt-BR" sz="2600" dirty="0">
                <a:solidFill>
                  <a:srgbClr val="000000"/>
                </a:solidFill>
              </a:rPr>
              <a:t> algoritmos de </a:t>
            </a:r>
            <a:r>
              <a:rPr lang="pt-BR" sz="2600" dirty="0" err="1">
                <a:solidFill>
                  <a:srgbClr val="000000"/>
                </a:solidFill>
              </a:rPr>
              <a:t>la</a:t>
            </a:r>
            <a:r>
              <a:rPr lang="pt-BR" sz="2600" dirty="0">
                <a:solidFill>
                  <a:srgbClr val="000000"/>
                </a:solidFill>
              </a:rPr>
              <a:t> </a:t>
            </a:r>
            <a:r>
              <a:rPr lang="pt-BR" sz="2600" dirty="0" err="1">
                <a:solidFill>
                  <a:srgbClr val="000000"/>
                </a:solidFill>
              </a:rPr>
              <a:t>opresión</a:t>
            </a:r>
            <a:endParaRPr lang="pt-BR" sz="2600" dirty="0">
              <a:solidFill>
                <a:srgbClr val="000000"/>
              </a:solidFill>
            </a:endParaRPr>
          </a:p>
          <a:p>
            <a:r>
              <a:rPr lang="pt-BR" sz="2600" dirty="0">
                <a:solidFill>
                  <a:srgbClr val="000000"/>
                </a:solidFill>
              </a:rPr>
              <a:t>Serrano </a:t>
            </a:r>
            <a:r>
              <a:rPr lang="pt-BR" sz="2600" dirty="0" err="1">
                <a:solidFill>
                  <a:srgbClr val="000000"/>
                </a:solidFill>
              </a:rPr>
              <a:t>Oceja</a:t>
            </a:r>
            <a:r>
              <a:rPr lang="pt-BR" sz="2600" dirty="0">
                <a:solidFill>
                  <a:srgbClr val="000000"/>
                </a:solidFill>
              </a:rPr>
              <a:t> (2019): </a:t>
            </a:r>
            <a:r>
              <a:rPr lang="pt-BR" sz="2600" dirty="0" err="1">
                <a:solidFill>
                  <a:srgbClr val="000000"/>
                </a:solidFill>
              </a:rPr>
              <a:t>Sociedad</a:t>
            </a:r>
            <a:r>
              <a:rPr lang="pt-BR" sz="2600" dirty="0">
                <a:solidFill>
                  <a:srgbClr val="000000"/>
                </a:solidFill>
              </a:rPr>
              <a:t> </a:t>
            </a:r>
            <a:r>
              <a:rPr lang="pt-BR" sz="2600" dirty="0" err="1">
                <a:solidFill>
                  <a:srgbClr val="000000"/>
                </a:solidFill>
              </a:rPr>
              <a:t>del</a:t>
            </a:r>
            <a:r>
              <a:rPr lang="pt-BR" sz="2600" dirty="0">
                <a:solidFill>
                  <a:srgbClr val="000000"/>
                </a:solidFill>
              </a:rPr>
              <a:t> </a:t>
            </a:r>
            <a:r>
              <a:rPr lang="pt-BR" sz="2600" dirty="0" err="1">
                <a:solidFill>
                  <a:srgbClr val="000000"/>
                </a:solidFill>
              </a:rPr>
              <a:t>desconocimiento</a:t>
            </a:r>
            <a:endParaRPr lang="pt-BR" sz="2600" dirty="0">
              <a:solidFill>
                <a:srgbClr val="000000"/>
              </a:solidFill>
            </a:endParaRPr>
          </a:p>
          <a:p>
            <a:r>
              <a:rPr lang="pt-BR" sz="2600" dirty="0">
                <a:solidFill>
                  <a:srgbClr val="000000"/>
                </a:solidFill>
              </a:rPr>
              <a:t>Gómez de </a:t>
            </a:r>
            <a:r>
              <a:rPr lang="pt-BR" sz="2600" dirty="0" err="1">
                <a:solidFill>
                  <a:srgbClr val="000000"/>
                </a:solidFill>
              </a:rPr>
              <a:t>Ágreda</a:t>
            </a:r>
            <a:r>
              <a:rPr lang="pt-BR" sz="2600" dirty="0">
                <a:solidFill>
                  <a:srgbClr val="000000"/>
                </a:solidFill>
              </a:rPr>
              <a:t> (2019): Mundo Orwell</a:t>
            </a:r>
          </a:p>
          <a:p>
            <a:r>
              <a:rPr lang="pt-BR" sz="2600" dirty="0">
                <a:solidFill>
                  <a:srgbClr val="000000"/>
                </a:solidFill>
              </a:rPr>
              <a:t>Duran (2019): El império de </a:t>
            </a:r>
            <a:r>
              <a:rPr lang="pt-BR" sz="2600" dirty="0" err="1">
                <a:solidFill>
                  <a:srgbClr val="000000"/>
                </a:solidFill>
              </a:rPr>
              <a:t>los</a:t>
            </a:r>
            <a:r>
              <a:rPr lang="pt-BR" sz="2600" dirty="0">
                <a:solidFill>
                  <a:srgbClr val="000000"/>
                </a:solidFill>
              </a:rPr>
              <a:t> </a:t>
            </a:r>
            <a:r>
              <a:rPr lang="pt-BR" sz="2600" dirty="0" err="1">
                <a:solidFill>
                  <a:srgbClr val="000000"/>
                </a:solidFill>
              </a:rPr>
              <a:t>datos</a:t>
            </a:r>
            <a:endParaRPr lang="pt-BR" sz="2600" dirty="0">
              <a:solidFill>
                <a:srgbClr val="000000"/>
              </a:solidFill>
            </a:endParaRPr>
          </a:p>
          <a:p>
            <a:r>
              <a:rPr lang="pt-BR" sz="2600" dirty="0">
                <a:solidFill>
                  <a:srgbClr val="000000"/>
                </a:solidFill>
              </a:rPr>
              <a:t>Casara (2019): Era </a:t>
            </a:r>
            <a:r>
              <a:rPr lang="pt-BR" sz="2600" dirty="0" err="1">
                <a:solidFill>
                  <a:srgbClr val="000000"/>
                </a:solidFill>
              </a:rPr>
              <a:t>posdemocrática</a:t>
            </a:r>
            <a:endParaRPr lang="pt-BR" sz="2600" dirty="0">
              <a:solidFill>
                <a:srgbClr val="000000"/>
              </a:solidFill>
            </a:endParaRPr>
          </a:p>
          <a:p>
            <a:endParaRPr lang="pt-BR" sz="1700" dirty="0">
              <a:solidFill>
                <a:srgbClr val="000000"/>
              </a:solidFill>
            </a:endParaRPr>
          </a:p>
        </p:txBody>
      </p:sp>
    </p:spTree>
    <p:extLst>
      <p:ext uri="{BB962C8B-B14F-4D97-AF65-F5344CB8AC3E}">
        <p14:creationId xmlns:p14="http://schemas.microsoft.com/office/powerpoint/2010/main" val="3015092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99749973-BE39-48C2-97B2-BFE33F0C3659}"/>
              </a:ext>
            </a:extLst>
          </p:cNvPr>
          <p:cNvSpPr>
            <a:spLocks noGrp="1"/>
          </p:cNvSpPr>
          <p:nvPr>
            <p:ph type="title"/>
          </p:nvPr>
        </p:nvSpPr>
        <p:spPr>
          <a:xfrm>
            <a:off x="640079" y="2053641"/>
            <a:ext cx="3669161" cy="2760098"/>
          </a:xfrm>
        </p:spPr>
        <p:txBody>
          <a:bodyPr>
            <a:normAutofit/>
          </a:bodyPr>
          <a:lstStyle/>
          <a:p>
            <a:r>
              <a:rPr lang="pt-BR">
                <a:solidFill>
                  <a:srgbClr val="FFFFFF"/>
                </a:solidFill>
              </a:rPr>
              <a:t>2. Lo que es posverdad</a:t>
            </a:r>
          </a:p>
        </p:txBody>
      </p:sp>
      <p:sp>
        <p:nvSpPr>
          <p:cNvPr id="3" name="Espaço Reservado para Conteúdo 2">
            <a:extLst>
              <a:ext uri="{FF2B5EF4-FFF2-40B4-BE49-F238E27FC236}">
                <a16:creationId xmlns:a16="http://schemas.microsoft.com/office/drawing/2014/main" id="{983A6D9E-225E-42CC-A75E-DD4F492191C8}"/>
              </a:ext>
            </a:extLst>
          </p:cNvPr>
          <p:cNvSpPr>
            <a:spLocks noGrp="1"/>
          </p:cNvSpPr>
          <p:nvPr>
            <p:ph idx="1"/>
          </p:nvPr>
        </p:nvSpPr>
        <p:spPr>
          <a:xfrm>
            <a:off x="6090574" y="801866"/>
            <a:ext cx="5306084" cy="5230634"/>
          </a:xfrm>
        </p:spPr>
        <p:txBody>
          <a:bodyPr anchor="ctr">
            <a:normAutofit/>
          </a:bodyPr>
          <a:lstStyle/>
          <a:p>
            <a:r>
              <a:rPr lang="pt-BR" sz="2400">
                <a:solidFill>
                  <a:srgbClr val="000000"/>
                </a:solidFill>
              </a:rPr>
              <a:t>Posverdad es un término que viene siendo utilizado para describir el escenario informacional contemporáneo caracterizado sobre todo por intensa diseminación de informaciones falsas y por la verificación de desprecio y desinterés por la veracidad de las informaciones consumidas y disponibles</a:t>
            </a:r>
          </a:p>
          <a:p>
            <a:r>
              <a:rPr lang="pt-BR" sz="2400">
                <a:solidFill>
                  <a:srgbClr val="000000"/>
                </a:solidFill>
              </a:rPr>
              <a:t>Es una cultura en el sentido de que el desprecio por la verdad es generalizado y normalizado, es dicir, naturalizado</a:t>
            </a:r>
          </a:p>
        </p:txBody>
      </p:sp>
    </p:spTree>
    <p:extLst>
      <p:ext uri="{BB962C8B-B14F-4D97-AF65-F5344CB8AC3E}">
        <p14:creationId xmlns:p14="http://schemas.microsoft.com/office/powerpoint/2010/main" val="4227722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E2533DF3-83CB-4E9B-BE4E-461C1CCBDDE3}"/>
              </a:ext>
            </a:extLst>
          </p:cNvPr>
          <p:cNvSpPr>
            <a:spLocks noGrp="1"/>
          </p:cNvSpPr>
          <p:nvPr>
            <p:ph type="title"/>
          </p:nvPr>
        </p:nvSpPr>
        <p:spPr>
          <a:xfrm>
            <a:off x="640079" y="2053641"/>
            <a:ext cx="3669161" cy="2760098"/>
          </a:xfrm>
        </p:spPr>
        <p:txBody>
          <a:bodyPr>
            <a:normAutofit/>
          </a:bodyPr>
          <a:lstStyle/>
          <a:p>
            <a:r>
              <a:rPr lang="pt-BR">
                <a:solidFill>
                  <a:srgbClr val="FFFFFF"/>
                </a:solidFill>
              </a:rPr>
              <a:t>3. Causas</a:t>
            </a:r>
          </a:p>
        </p:txBody>
      </p:sp>
      <p:sp>
        <p:nvSpPr>
          <p:cNvPr id="3" name="Espaço Reservado para Conteúdo 2">
            <a:extLst>
              <a:ext uri="{FF2B5EF4-FFF2-40B4-BE49-F238E27FC236}">
                <a16:creationId xmlns:a16="http://schemas.microsoft.com/office/drawing/2014/main" id="{3F26433A-0178-463B-815C-4B6BEC8CED04}"/>
              </a:ext>
            </a:extLst>
          </p:cNvPr>
          <p:cNvSpPr>
            <a:spLocks noGrp="1"/>
          </p:cNvSpPr>
          <p:nvPr>
            <p:ph idx="1"/>
          </p:nvPr>
        </p:nvSpPr>
        <p:spPr>
          <a:xfrm>
            <a:off x="6090574" y="801866"/>
            <a:ext cx="5306084" cy="5230634"/>
          </a:xfrm>
        </p:spPr>
        <p:txBody>
          <a:bodyPr anchor="ctr">
            <a:normAutofit lnSpcReduction="10000"/>
          </a:bodyPr>
          <a:lstStyle/>
          <a:p>
            <a:r>
              <a:rPr lang="pt-BR" sz="2200" dirty="0">
                <a:solidFill>
                  <a:srgbClr val="000000"/>
                </a:solidFill>
              </a:rPr>
              <a:t>Identificar </a:t>
            </a:r>
            <a:r>
              <a:rPr lang="pt-BR" sz="2200" dirty="0" err="1">
                <a:solidFill>
                  <a:srgbClr val="000000"/>
                </a:solidFill>
              </a:rPr>
              <a:t>las</a:t>
            </a:r>
            <a:r>
              <a:rPr lang="pt-BR" sz="2200" dirty="0">
                <a:solidFill>
                  <a:srgbClr val="000000"/>
                </a:solidFill>
              </a:rPr>
              <a:t> causas de este fenómeno nos remite a </a:t>
            </a:r>
            <a:r>
              <a:rPr lang="pt-BR" sz="2200" dirty="0" err="1">
                <a:solidFill>
                  <a:srgbClr val="000000"/>
                </a:solidFill>
              </a:rPr>
              <a:t>la</a:t>
            </a:r>
            <a:r>
              <a:rPr lang="pt-BR" sz="2200" dirty="0">
                <a:solidFill>
                  <a:srgbClr val="000000"/>
                </a:solidFill>
              </a:rPr>
              <a:t> </a:t>
            </a:r>
            <a:r>
              <a:rPr lang="pt-BR" sz="2200" dirty="0" err="1">
                <a:solidFill>
                  <a:srgbClr val="000000"/>
                </a:solidFill>
              </a:rPr>
              <a:t>identificación</a:t>
            </a:r>
            <a:r>
              <a:rPr lang="pt-BR" sz="2200" dirty="0">
                <a:solidFill>
                  <a:srgbClr val="000000"/>
                </a:solidFill>
              </a:rPr>
              <a:t> de </a:t>
            </a:r>
            <a:r>
              <a:rPr lang="pt-BR" sz="2200" dirty="0" err="1">
                <a:solidFill>
                  <a:srgbClr val="000000"/>
                </a:solidFill>
              </a:rPr>
              <a:t>un</a:t>
            </a:r>
            <a:r>
              <a:rPr lang="pt-BR" sz="2200" dirty="0">
                <a:solidFill>
                  <a:srgbClr val="000000"/>
                </a:solidFill>
              </a:rPr>
              <a:t> conjunto de </a:t>
            </a:r>
            <a:r>
              <a:rPr lang="pt-BR" sz="2200" dirty="0" err="1">
                <a:solidFill>
                  <a:srgbClr val="000000"/>
                </a:solidFill>
              </a:rPr>
              <a:t>factores</a:t>
            </a:r>
            <a:r>
              <a:rPr lang="pt-BR" sz="2200" dirty="0">
                <a:solidFill>
                  <a:srgbClr val="000000"/>
                </a:solidFill>
              </a:rPr>
              <a:t>, </a:t>
            </a:r>
            <a:r>
              <a:rPr lang="pt-BR" sz="2200" dirty="0" err="1">
                <a:solidFill>
                  <a:srgbClr val="000000"/>
                </a:solidFill>
              </a:rPr>
              <a:t>algunos</a:t>
            </a:r>
            <a:r>
              <a:rPr lang="pt-BR" sz="2200" dirty="0">
                <a:solidFill>
                  <a:srgbClr val="000000"/>
                </a:solidFill>
              </a:rPr>
              <a:t> </a:t>
            </a:r>
            <a:r>
              <a:rPr lang="pt-BR" sz="2200" dirty="0" err="1">
                <a:solidFill>
                  <a:srgbClr val="000000"/>
                </a:solidFill>
              </a:rPr>
              <a:t>muy</a:t>
            </a:r>
            <a:r>
              <a:rPr lang="pt-BR" sz="2200" dirty="0">
                <a:solidFill>
                  <a:srgbClr val="000000"/>
                </a:solidFill>
              </a:rPr>
              <a:t> </a:t>
            </a:r>
            <a:r>
              <a:rPr lang="pt-BR" sz="2200" dirty="0" err="1">
                <a:solidFill>
                  <a:srgbClr val="000000"/>
                </a:solidFill>
              </a:rPr>
              <a:t>antiguos</a:t>
            </a:r>
            <a:r>
              <a:rPr lang="pt-BR" sz="2200" dirty="0">
                <a:solidFill>
                  <a:srgbClr val="000000"/>
                </a:solidFill>
              </a:rPr>
              <a:t>, pero que se </a:t>
            </a:r>
            <a:r>
              <a:rPr lang="pt-BR" sz="2200" dirty="0" err="1">
                <a:solidFill>
                  <a:srgbClr val="000000"/>
                </a:solidFill>
              </a:rPr>
              <a:t>han</a:t>
            </a:r>
            <a:r>
              <a:rPr lang="pt-BR" sz="2200" dirty="0">
                <a:solidFill>
                  <a:srgbClr val="000000"/>
                </a:solidFill>
              </a:rPr>
              <a:t> combinado </a:t>
            </a:r>
            <a:r>
              <a:rPr lang="pt-BR" sz="2200" dirty="0" err="1">
                <a:solidFill>
                  <a:srgbClr val="000000"/>
                </a:solidFill>
              </a:rPr>
              <a:t>en</a:t>
            </a:r>
            <a:r>
              <a:rPr lang="pt-BR" sz="2200" dirty="0">
                <a:solidFill>
                  <a:srgbClr val="000000"/>
                </a:solidFill>
              </a:rPr>
              <a:t> </a:t>
            </a:r>
            <a:r>
              <a:rPr lang="pt-BR" sz="2200" dirty="0" err="1">
                <a:solidFill>
                  <a:srgbClr val="000000"/>
                </a:solidFill>
              </a:rPr>
              <a:t>los</a:t>
            </a:r>
            <a:r>
              <a:rPr lang="pt-BR" sz="2200" dirty="0">
                <a:solidFill>
                  <a:srgbClr val="000000"/>
                </a:solidFill>
              </a:rPr>
              <a:t> últimos </a:t>
            </a:r>
            <a:r>
              <a:rPr lang="pt-BR" sz="2200" dirty="0" err="1">
                <a:solidFill>
                  <a:srgbClr val="000000"/>
                </a:solidFill>
              </a:rPr>
              <a:t>años</a:t>
            </a:r>
            <a:r>
              <a:rPr lang="pt-BR" sz="2200" dirty="0">
                <a:solidFill>
                  <a:srgbClr val="000000"/>
                </a:solidFill>
              </a:rPr>
              <a:t> </a:t>
            </a:r>
            <a:r>
              <a:rPr lang="pt-BR" sz="2200" dirty="0" err="1">
                <a:solidFill>
                  <a:srgbClr val="000000"/>
                </a:solidFill>
              </a:rPr>
              <a:t>produciendo</a:t>
            </a:r>
            <a:r>
              <a:rPr lang="pt-BR" sz="2200" dirty="0">
                <a:solidFill>
                  <a:srgbClr val="000000"/>
                </a:solidFill>
              </a:rPr>
              <a:t> una circunstancia original. Entre </a:t>
            </a:r>
            <a:r>
              <a:rPr lang="pt-BR" sz="2200" dirty="0" err="1">
                <a:solidFill>
                  <a:srgbClr val="000000"/>
                </a:solidFill>
              </a:rPr>
              <a:t>las</a:t>
            </a:r>
            <a:r>
              <a:rPr lang="pt-BR" sz="2200" dirty="0">
                <a:solidFill>
                  <a:srgbClr val="000000"/>
                </a:solidFill>
              </a:rPr>
              <a:t> causas </a:t>
            </a:r>
            <a:r>
              <a:rPr lang="pt-BR" sz="2200" dirty="0" err="1">
                <a:solidFill>
                  <a:srgbClr val="000000"/>
                </a:solidFill>
              </a:rPr>
              <a:t>destacan</a:t>
            </a:r>
            <a:r>
              <a:rPr lang="pt-BR" sz="2200" dirty="0">
                <a:solidFill>
                  <a:srgbClr val="000000"/>
                </a:solidFill>
              </a:rPr>
              <a:t>:</a:t>
            </a:r>
          </a:p>
          <a:p>
            <a:r>
              <a:rPr lang="pt-BR" sz="2200" dirty="0">
                <a:solidFill>
                  <a:srgbClr val="000000"/>
                </a:solidFill>
              </a:rPr>
              <a:t>El negacionismo científico, fenómeno estimulado </a:t>
            </a:r>
            <a:r>
              <a:rPr lang="pt-BR" sz="2200" dirty="0" err="1">
                <a:solidFill>
                  <a:srgbClr val="000000"/>
                </a:solidFill>
              </a:rPr>
              <a:t>en</a:t>
            </a:r>
            <a:r>
              <a:rPr lang="pt-BR" sz="2200" dirty="0">
                <a:solidFill>
                  <a:srgbClr val="000000"/>
                </a:solidFill>
              </a:rPr>
              <a:t> </a:t>
            </a:r>
            <a:r>
              <a:rPr lang="pt-BR" sz="2200" dirty="0" err="1">
                <a:solidFill>
                  <a:srgbClr val="000000"/>
                </a:solidFill>
              </a:rPr>
              <a:t>el</a:t>
            </a:r>
            <a:r>
              <a:rPr lang="pt-BR" sz="2200" dirty="0">
                <a:solidFill>
                  <a:srgbClr val="000000"/>
                </a:solidFill>
              </a:rPr>
              <a:t> </a:t>
            </a:r>
            <a:r>
              <a:rPr lang="pt-BR" sz="2200" dirty="0" err="1">
                <a:solidFill>
                  <a:srgbClr val="000000"/>
                </a:solidFill>
              </a:rPr>
              <a:t>siglo</a:t>
            </a:r>
            <a:r>
              <a:rPr lang="pt-BR" sz="2200" dirty="0">
                <a:solidFill>
                  <a:srgbClr val="000000"/>
                </a:solidFill>
              </a:rPr>
              <a:t> XX por </a:t>
            </a:r>
            <a:r>
              <a:rPr lang="pt-BR" sz="2200" dirty="0" err="1">
                <a:solidFill>
                  <a:srgbClr val="000000"/>
                </a:solidFill>
              </a:rPr>
              <a:t>ciertos</a:t>
            </a:r>
            <a:r>
              <a:rPr lang="pt-BR" sz="2200" dirty="0">
                <a:solidFill>
                  <a:srgbClr val="000000"/>
                </a:solidFill>
              </a:rPr>
              <a:t> grupos </a:t>
            </a:r>
            <a:r>
              <a:rPr lang="pt-BR" sz="2200" dirty="0" err="1">
                <a:solidFill>
                  <a:srgbClr val="000000"/>
                </a:solidFill>
              </a:rPr>
              <a:t>con</a:t>
            </a:r>
            <a:r>
              <a:rPr lang="pt-BR" sz="2200" dirty="0">
                <a:solidFill>
                  <a:srgbClr val="000000"/>
                </a:solidFill>
              </a:rPr>
              <a:t> </a:t>
            </a:r>
            <a:r>
              <a:rPr lang="pt-BR" sz="2200" dirty="0" err="1">
                <a:solidFill>
                  <a:srgbClr val="000000"/>
                </a:solidFill>
              </a:rPr>
              <a:t>intereses</a:t>
            </a:r>
            <a:r>
              <a:rPr lang="pt-BR" sz="2200" dirty="0">
                <a:solidFill>
                  <a:srgbClr val="000000"/>
                </a:solidFill>
              </a:rPr>
              <a:t> económicos y </a:t>
            </a:r>
            <a:r>
              <a:rPr lang="pt-BR" sz="2200" dirty="0" err="1">
                <a:solidFill>
                  <a:srgbClr val="000000"/>
                </a:solidFill>
              </a:rPr>
              <a:t>comerciales</a:t>
            </a:r>
            <a:r>
              <a:rPr lang="pt-BR" sz="2200" dirty="0">
                <a:solidFill>
                  <a:srgbClr val="000000"/>
                </a:solidFill>
              </a:rPr>
              <a:t>;</a:t>
            </a:r>
          </a:p>
          <a:p>
            <a:r>
              <a:rPr lang="pt-BR" sz="2200" dirty="0">
                <a:solidFill>
                  <a:srgbClr val="000000"/>
                </a:solidFill>
              </a:rPr>
              <a:t>Determinados sesgos cognitivos humanos relacionados </a:t>
            </a:r>
            <a:r>
              <a:rPr lang="pt-BR" sz="2200" dirty="0" err="1">
                <a:solidFill>
                  <a:srgbClr val="000000"/>
                </a:solidFill>
              </a:rPr>
              <a:t>con</a:t>
            </a:r>
            <a:r>
              <a:rPr lang="pt-BR" sz="2200" dirty="0">
                <a:solidFill>
                  <a:srgbClr val="000000"/>
                </a:solidFill>
              </a:rPr>
              <a:t> </a:t>
            </a:r>
            <a:r>
              <a:rPr lang="pt-BR" sz="2200" dirty="0" err="1">
                <a:solidFill>
                  <a:srgbClr val="000000"/>
                </a:solidFill>
              </a:rPr>
              <a:t>los</a:t>
            </a:r>
            <a:r>
              <a:rPr lang="pt-BR" sz="2200" dirty="0">
                <a:solidFill>
                  <a:srgbClr val="000000"/>
                </a:solidFill>
              </a:rPr>
              <a:t> </a:t>
            </a:r>
            <a:r>
              <a:rPr lang="pt-BR" sz="2200" dirty="0" err="1">
                <a:solidFill>
                  <a:srgbClr val="000000"/>
                </a:solidFill>
              </a:rPr>
              <a:t>esfuerzos</a:t>
            </a:r>
            <a:r>
              <a:rPr lang="pt-BR" sz="2200" dirty="0">
                <a:solidFill>
                  <a:srgbClr val="000000"/>
                </a:solidFill>
              </a:rPr>
              <a:t> para evitar </a:t>
            </a:r>
            <a:r>
              <a:rPr lang="pt-BR" sz="2200" dirty="0" err="1">
                <a:solidFill>
                  <a:srgbClr val="000000"/>
                </a:solidFill>
              </a:rPr>
              <a:t>el</a:t>
            </a:r>
            <a:r>
              <a:rPr lang="pt-BR" sz="2200" dirty="0">
                <a:solidFill>
                  <a:srgbClr val="000000"/>
                </a:solidFill>
              </a:rPr>
              <a:t> descontento psíquico y </a:t>
            </a:r>
            <a:r>
              <a:rPr lang="pt-BR" sz="2200" dirty="0" err="1">
                <a:solidFill>
                  <a:srgbClr val="000000"/>
                </a:solidFill>
              </a:rPr>
              <a:t>la</a:t>
            </a:r>
            <a:r>
              <a:rPr lang="pt-BR" sz="2200" dirty="0">
                <a:solidFill>
                  <a:srgbClr val="000000"/>
                </a:solidFill>
              </a:rPr>
              <a:t> </a:t>
            </a:r>
            <a:r>
              <a:rPr lang="pt-BR" sz="2200" dirty="0" err="1">
                <a:solidFill>
                  <a:srgbClr val="000000"/>
                </a:solidFill>
              </a:rPr>
              <a:t>búsqueda</a:t>
            </a:r>
            <a:r>
              <a:rPr lang="pt-BR" sz="2200" dirty="0">
                <a:solidFill>
                  <a:srgbClr val="000000"/>
                </a:solidFill>
              </a:rPr>
              <a:t> de </a:t>
            </a:r>
            <a:r>
              <a:rPr lang="pt-BR" sz="2200" dirty="0" err="1">
                <a:solidFill>
                  <a:srgbClr val="000000"/>
                </a:solidFill>
              </a:rPr>
              <a:t>conformidad</a:t>
            </a:r>
            <a:r>
              <a:rPr lang="pt-BR" sz="2200" dirty="0">
                <a:solidFill>
                  <a:srgbClr val="000000"/>
                </a:solidFill>
              </a:rPr>
              <a:t> social, que </a:t>
            </a:r>
            <a:r>
              <a:rPr lang="pt-BR" sz="2200" dirty="0" err="1">
                <a:solidFill>
                  <a:srgbClr val="000000"/>
                </a:solidFill>
              </a:rPr>
              <a:t>adquirieron</a:t>
            </a:r>
            <a:r>
              <a:rPr lang="pt-BR" sz="2200" dirty="0">
                <a:solidFill>
                  <a:srgbClr val="000000"/>
                </a:solidFill>
              </a:rPr>
              <a:t> </a:t>
            </a:r>
            <a:r>
              <a:rPr lang="pt-BR" sz="2200" dirty="0" err="1">
                <a:solidFill>
                  <a:srgbClr val="000000"/>
                </a:solidFill>
              </a:rPr>
              <a:t>relevancia</a:t>
            </a:r>
            <a:r>
              <a:rPr lang="pt-BR" sz="2200" dirty="0">
                <a:solidFill>
                  <a:srgbClr val="000000"/>
                </a:solidFill>
              </a:rPr>
              <a:t> </a:t>
            </a:r>
            <a:r>
              <a:rPr lang="pt-BR" sz="2200" dirty="0" err="1">
                <a:solidFill>
                  <a:srgbClr val="000000"/>
                </a:solidFill>
              </a:rPr>
              <a:t>en</a:t>
            </a:r>
            <a:r>
              <a:rPr lang="pt-BR" sz="2200" dirty="0">
                <a:solidFill>
                  <a:srgbClr val="000000"/>
                </a:solidFill>
              </a:rPr>
              <a:t> </a:t>
            </a:r>
            <a:r>
              <a:rPr lang="pt-BR" sz="2200" dirty="0" err="1">
                <a:solidFill>
                  <a:srgbClr val="000000"/>
                </a:solidFill>
              </a:rPr>
              <a:t>el</a:t>
            </a:r>
            <a:r>
              <a:rPr lang="pt-BR" sz="2200" dirty="0">
                <a:solidFill>
                  <a:srgbClr val="000000"/>
                </a:solidFill>
              </a:rPr>
              <a:t> </a:t>
            </a:r>
            <a:r>
              <a:rPr lang="pt-BR" sz="2200" dirty="0" err="1">
                <a:solidFill>
                  <a:srgbClr val="000000"/>
                </a:solidFill>
              </a:rPr>
              <a:t>escenario</a:t>
            </a:r>
            <a:r>
              <a:rPr lang="pt-BR" sz="2200" dirty="0">
                <a:solidFill>
                  <a:srgbClr val="000000"/>
                </a:solidFill>
              </a:rPr>
              <a:t> de </a:t>
            </a:r>
            <a:r>
              <a:rPr lang="pt-BR" sz="2200" dirty="0" err="1">
                <a:solidFill>
                  <a:srgbClr val="000000"/>
                </a:solidFill>
              </a:rPr>
              <a:t>las</a:t>
            </a:r>
            <a:r>
              <a:rPr lang="pt-BR" sz="2200" dirty="0">
                <a:solidFill>
                  <a:srgbClr val="000000"/>
                </a:solidFill>
              </a:rPr>
              <a:t> redes </a:t>
            </a:r>
            <a:r>
              <a:rPr lang="pt-BR" sz="2200" dirty="0" err="1">
                <a:solidFill>
                  <a:srgbClr val="000000"/>
                </a:solidFill>
              </a:rPr>
              <a:t>sociales</a:t>
            </a:r>
            <a:r>
              <a:rPr lang="pt-BR" sz="2200" dirty="0">
                <a:solidFill>
                  <a:srgbClr val="000000"/>
                </a:solidFill>
              </a:rPr>
              <a:t>, </a:t>
            </a:r>
            <a:r>
              <a:rPr lang="pt-BR" sz="2200" dirty="0" err="1">
                <a:solidFill>
                  <a:srgbClr val="000000"/>
                </a:solidFill>
              </a:rPr>
              <a:t>el</a:t>
            </a:r>
            <a:r>
              <a:rPr lang="pt-BR" sz="2200" dirty="0">
                <a:solidFill>
                  <a:srgbClr val="000000"/>
                </a:solidFill>
              </a:rPr>
              <a:t> </a:t>
            </a:r>
            <a:r>
              <a:rPr lang="pt-BR" sz="2200" dirty="0" err="1">
                <a:solidFill>
                  <a:srgbClr val="000000"/>
                </a:solidFill>
              </a:rPr>
              <a:t>efecto</a:t>
            </a:r>
            <a:r>
              <a:rPr lang="pt-BR" sz="2200" dirty="0">
                <a:solidFill>
                  <a:srgbClr val="000000"/>
                </a:solidFill>
              </a:rPr>
              <a:t> </a:t>
            </a:r>
            <a:r>
              <a:rPr lang="pt-BR" sz="2200" dirty="0" err="1">
                <a:solidFill>
                  <a:srgbClr val="000000"/>
                </a:solidFill>
              </a:rPr>
              <a:t>burbuja</a:t>
            </a:r>
            <a:r>
              <a:rPr lang="pt-BR" sz="2200" dirty="0">
                <a:solidFill>
                  <a:srgbClr val="000000"/>
                </a:solidFill>
              </a:rPr>
              <a:t> y </a:t>
            </a:r>
            <a:r>
              <a:rPr lang="pt-BR" sz="2200" dirty="0" err="1">
                <a:solidFill>
                  <a:srgbClr val="000000"/>
                </a:solidFill>
              </a:rPr>
              <a:t>la</a:t>
            </a:r>
            <a:r>
              <a:rPr lang="pt-BR" sz="2200" dirty="0">
                <a:solidFill>
                  <a:srgbClr val="000000"/>
                </a:solidFill>
              </a:rPr>
              <a:t> logica de </a:t>
            </a:r>
            <a:r>
              <a:rPr lang="pt-BR" sz="2200" dirty="0" err="1">
                <a:solidFill>
                  <a:srgbClr val="000000"/>
                </a:solidFill>
              </a:rPr>
              <a:t>los</a:t>
            </a:r>
            <a:r>
              <a:rPr lang="pt-BR" sz="2200" dirty="0">
                <a:solidFill>
                  <a:srgbClr val="000000"/>
                </a:solidFill>
              </a:rPr>
              <a:t> algoritmos de </a:t>
            </a:r>
            <a:r>
              <a:rPr lang="pt-BR" sz="2200" dirty="0" err="1">
                <a:solidFill>
                  <a:srgbClr val="000000"/>
                </a:solidFill>
              </a:rPr>
              <a:t>búsqueda</a:t>
            </a:r>
            <a:r>
              <a:rPr lang="pt-BR" sz="2200" dirty="0">
                <a:solidFill>
                  <a:srgbClr val="000000"/>
                </a:solidFill>
              </a:rPr>
              <a:t>;</a:t>
            </a:r>
          </a:p>
          <a:p>
            <a:endParaRPr lang="pt-BR" sz="2000" dirty="0">
              <a:solidFill>
                <a:srgbClr val="000000"/>
              </a:solidFill>
            </a:endParaRPr>
          </a:p>
        </p:txBody>
      </p:sp>
    </p:spTree>
    <p:extLst>
      <p:ext uri="{BB962C8B-B14F-4D97-AF65-F5344CB8AC3E}">
        <p14:creationId xmlns:p14="http://schemas.microsoft.com/office/powerpoint/2010/main" val="2557990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D21FF6D-3EB9-4C1C-A51A-B61FFB830167}"/>
              </a:ext>
            </a:extLst>
          </p:cNvPr>
          <p:cNvSpPr>
            <a:spLocks noGrp="1"/>
          </p:cNvSpPr>
          <p:nvPr>
            <p:ph idx="1"/>
          </p:nvPr>
        </p:nvSpPr>
        <p:spPr>
          <a:xfrm>
            <a:off x="838200" y="914400"/>
            <a:ext cx="10515600" cy="5262563"/>
          </a:xfrm>
        </p:spPr>
        <p:txBody>
          <a:bodyPr/>
          <a:lstStyle/>
          <a:p>
            <a:r>
              <a:rPr lang="pt-BR" dirty="0"/>
              <a:t>Caída de </a:t>
            </a:r>
            <a:r>
              <a:rPr lang="pt-BR" dirty="0" err="1"/>
              <a:t>la</a:t>
            </a:r>
            <a:r>
              <a:rPr lang="pt-BR" dirty="0"/>
              <a:t> </a:t>
            </a:r>
            <a:r>
              <a:rPr lang="pt-BR" dirty="0" err="1"/>
              <a:t>importancia</a:t>
            </a:r>
            <a:r>
              <a:rPr lang="pt-BR" dirty="0"/>
              <a:t> de </a:t>
            </a:r>
            <a:r>
              <a:rPr lang="pt-BR" dirty="0" err="1"/>
              <a:t>los</a:t>
            </a:r>
            <a:r>
              <a:rPr lang="pt-BR" dirty="0"/>
              <a:t> </a:t>
            </a:r>
            <a:r>
              <a:rPr lang="pt-BR" dirty="0" err="1"/>
              <a:t>medios</a:t>
            </a:r>
            <a:r>
              <a:rPr lang="pt-BR" dirty="0"/>
              <a:t> de </a:t>
            </a:r>
            <a:r>
              <a:rPr lang="pt-BR" dirty="0" err="1"/>
              <a:t>comunicación</a:t>
            </a:r>
            <a:r>
              <a:rPr lang="pt-BR" dirty="0"/>
              <a:t> de </a:t>
            </a:r>
            <a:r>
              <a:rPr lang="pt-BR" dirty="0" err="1"/>
              <a:t>masas</a:t>
            </a:r>
            <a:r>
              <a:rPr lang="pt-BR" dirty="0"/>
              <a:t> </a:t>
            </a:r>
            <a:r>
              <a:rPr lang="pt-BR" dirty="0" err="1"/>
              <a:t>tradicionales</a:t>
            </a:r>
            <a:r>
              <a:rPr lang="pt-BR" dirty="0"/>
              <a:t>;</a:t>
            </a:r>
          </a:p>
          <a:p>
            <a:r>
              <a:rPr lang="pt-BR" dirty="0"/>
              <a:t>Auge de </a:t>
            </a:r>
            <a:r>
              <a:rPr lang="pt-BR" dirty="0" err="1"/>
              <a:t>las</a:t>
            </a:r>
            <a:r>
              <a:rPr lang="pt-BR" dirty="0"/>
              <a:t> redes </a:t>
            </a:r>
            <a:r>
              <a:rPr lang="pt-BR" dirty="0" err="1"/>
              <a:t>sociales</a:t>
            </a:r>
            <a:r>
              <a:rPr lang="pt-BR" dirty="0"/>
              <a:t> y sus </a:t>
            </a:r>
            <a:r>
              <a:rPr lang="pt-BR" dirty="0" err="1"/>
              <a:t>dinámicas</a:t>
            </a:r>
            <a:r>
              <a:rPr lang="pt-BR" dirty="0"/>
              <a:t> de </a:t>
            </a:r>
            <a:r>
              <a:rPr lang="pt-BR" dirty="0" err="1"/>
              <a:t>producción</a:t>
            </a:r>
            <a:r>
              <a:rPr lang="pt-BR" dirty="0"/>
              <a:t> de </a:t>
            </a:r>
            <a:r>
              <a:rPr lang="pt-BR" dirty="0" err="1"/>
              <a:t>efecto</a:t>
            </a:r>
            <a:r>
              <a:rPr lang="pt-BR" dirty="0"/>
              <a:t> </a:t>
            </a:r>
            <a:r>
              <a:rPr lang="pt-BR" dirty="0" err="1"/>
              <a:t>burbuja</a:t>
            </a:r>
            <a:r>
              <a:rPr lang="pt-BR" dirty="0"/>
              <a:t> y </a:t>
            </a:r>
            <a:r>
              <a:rPr lang="pt-BR" dirty="0" err="1"/>
              <a:t>diseminación</a:t>
            </a:r>
            <a:r>
              <a:rPr lang="pt-BR" dirty="0"/>
              <a:t> </a:t>
            </a:r>
            <a:r>
              <a:rPr lang="pt-BR" dirty="0" err="1"/>
              <a:t>subterránea</a:t>
            </a:r>
            <a:r>
              <a:rPr lang="pt-BR" dirty="0"/>
              <a:t> de </a:t>
            </a:r>
            <a:r>
              <a:rPr lang="pt-BR" dirty="0" err="1"/>
              <a:t>información</a:t>
            </a:r>
            <a:r>
              <a:rPr lang="pt-BR" dirty="0"/>
              <a:t>;</a:t>
            </a:r>
          </a:p>
          <a:p>
            <a:r>
              <a:rPr lang="pt-BR" dirty="0" err="1"/>
              <a:t>Secuestro</a:t>
            </a:r>
            <a:r>
              <a:rPr lang="pt-BR" dirty="0"/>
              <a:t>, por </a:t>
            </a:r>
            <a:r>
              <a:rPr lang="pt-BR" dirty="0" err="1"/>
              <a:t>ciertos</a:t>
            </a:r>
            <a:r>
              <a:rPr lang="pt-BR" dirty="0"/>
              <a:t> grupos políticos, de </a:t>
            </a:r>
            <a:r>
              <a:rPr lang="pt-BR" dirty="0" err="1"/>
              <a:t>las</a:t>
            </a:r>
            <a:r>
              <a:rPr lang="pt-BR" dirty="0"/>
              <a:t> </a:t>
            </a:r>
            <a:r>
              <a:rPr lang="pt-BR" dirty="0" err="1"/>
              <a:t>ideas</a:t>
            </a:r>
            <a:r>
              <a:rPr lang="pt-BR" dirty="0"/>
              <a:t> de </a:t>
            </a:r>
            <a:r>
              <a:rPr lang="pt-BR" dirty="0" err="1"/>
              <a:t>relativización</a:t>
            </a:r>
            <a:r>
              <a:rPr lang="pt-BR" dirty="0"/>
              <a:t> de </a:t>
            </a:r>
            <a:r>
              <a:rPr lang="pt-BR" dirty="0" err="1"/>
              <a:t>la</a:t>
            </a:r>
            <a:r>
              <a:rPr lang="pt-BR" dirty="0"/>
              <a:t> </a:t>
            </a:r>
            <a:r>
              <a:rPr lang="pt-BR" dirty="0" err="1"/>
              <a:t>verdad</a:t>
            </a:r>
            <a:r>
              <a:rPr lang="pt-BR" dirty="0"/>
              <a:t> promovida por </a:t>
            </a:r>
            <a:r>
              <a:rPr lang="pt-BR" dirty="0" err="1"/>
              <a:t>el</a:t>
            </a:r>
            <a:r>
              <a:rPr lang="pt-BR" dirty="0"/>
              <a:t> </a:t>
            </a:r>
            <a:r>
              <a:rPr lang="pt-BR" dirty="0" err="1"/>
              <a:t>pensamiento</a:t>
            </a:r>
            <a:r>
              <a:rPr lang="pt-BR" dirty="0"/>
              <a:t> pós-moderno</a:t>
            </a:r>
          </a:p>
          <a:p>
            <a:r>
              <a:rPr lang="pt-BR" dirty="0"/>
              <a:t>La </a:t>
            </a:r>
            <a:r>
              <a:rPr lang="pt-BR" dirty="0" err="1"/>
              <a:t>posverdad</a:t>
            </a:r>
            <a:r>
              <a:rPr lang="pt-BR" dirty="0"/>
              <a:t> “se ha convertido </a:t>
            </a:r>
            <a:r>
              <a:rPr lang="pt-BR" dirty="0" err="1"/>
              <a:t>en</a:t>
            </a:r>
            <a:r>
              <a:rPr lang="pt-BR" dirty="0"/>
              <a:t> </a:t>
            </a:r>
            <a:r>
              <a:rPr lang="pt-BR" dirty="0" err="1"/>
              <a:t>un</a:t>
            </a:r>
            <a:r>
              <a:rPr lang="pt-BR" dirty="0"/>
              <a:t> </a:t>
            </a:r>
            <a:r>
              <a:rPr lang="pt-BR" dirty="0" err="1"/>
              <a:t>movimiento</a:t>
            </a:r>
            <a:r>
              <a:rPr lang="pt-BR" dirty="0"/>
              <a:t> social donde amplias capas de </a:t>
            </a:r>
            <a:r>
              <a:rPr lang="pt-BR" dirty="0" err="1"/>
              <a:t>la</a:t>
            </a:r>
            <a:r>
              <a:rPr lang="pt-BR" dirty="0"/>
              <a:t> </a:t>
            </a:r>
            <a:r>
              <a:rPr lang="pt-BR" dirty="0" err="1"/>
              <a:t>sociedad</a:t>
            </a:r>
            <a:r>
              <a:rPr lang="pt-BR" dirty="0"/>
              <a:t> </a:t>
            </a:r>
            <a:r>
              <a:rPr lang="pt-BR" dirty="0" err="1"/>
              <a:t>prefieren</a:t>
            </a:r>
            <a:r>
              <a:rPr lang="pt-BR" dirty="0"/>
              <a:t> </a:t>
            </a:r>
            <a:r>
              <a:rPr lang="pt-BR" dirty="0" err="1"/>
              <a:t>vivir</a:t>
            </a:r>
            <a:r>
              <a:rPr lang="pt-BR" dirty="0"/>
              <a:t> </a:t>
            </a:r>
            <a:r>
              <a:rPr lang="pt-BR" dirty="0" err="1"/>
              <a:t>en</a:t>
            </a:r>
            <a:r>
              <a:rPr lang="pt-BR" dirty="0"/>
              <a:t> una </a:t>
            </a:r>
            <a:r>
              <a:rPr lang="pt-BR" dirty="0" err="1"/>
              <a:t>burbuja</a:t>
            </a:r>
            <a:r>
              <a:rPr lang="pt-BR" dirty="0"/>
              <a:t>, </a:t>
            </a:r>
            <a:r>
              <a:rPr lang="pt-BR" dirty="0" err="1"/>
              <a:t>en</a:t>
            </a:r>
            <a:r>
              <a:rPr lang="pt-BR" dirty="0"/>
              <a:t> una </a:t>
            </a:r>
            <a:r>
              <a:rPr lang="pt-BR" dirty="0" err="1"/>
              <a:t>realidad</a:t>
            </a:r>
            <a:r>
              <a:rPr lang="pt-BR" dirty="0"/>
              <a:t> paralela. No </a:t>
            </a:r>
            <a:r>
              <a:rPr lang="pt-BR" dirty="0" err="1"/>
              <a:t>importan</a:t>
            </a:r>
            <a:r>
              <a:rPr lang="pt-BR" dirty="0"/>
              <a:t> </a:t>
            </a:r>
            <a:r>
              <a:rPr lang="pt-BR" dirty="0" err="1"/>
              <a:t>los</a:t>
            </a:r>
            <a:r>
              <a:rPr lang="pt-BR" dirty="0"/>
              <a:t> </a:t>
            </a:r>
            <a:r>
              <a:rPr lang="pt-BR" dirty="0" err="1"/>
              <a:t>hechos</a:t>
            </a:r>
            <a:r>
              <a:rPr lang="pt-BR" dirty="0"/>
              <a:t>, solo </a:t>
            </a:r>
            <a:r>
              <a:rPr lang="pt-BR" dirty="0" err="1"/>
              <a:t>los</a:t>
            </a:r>
            <a:r>
              <a:rPr lang="pt-BR" dirty="0"/>
              <a:t> </a:t>
            </a:r>
            <a:r>
              <a:rPr lang="pt-BR" dirty="0" err="1"/>
              <a:t>sentimientos</a:t>
            </a:r>
            <a:r>
              <a:rPr lang="pt-BR" dirty="0"/>
              <a:t>” (Esteves, in </a:t>
            </a:r>
            <a:r>
              <a:rPr lang="pt-BR" dirty="0" err="1"/>
              <a:t>Pellicer</a:t>
            </a:r>
            <a:r>
              <a:rPr lang="pt-BR" dirty="0"/>
              <a:t> </a:t>
            </a:r>
            <a:r>
              <a:rPr lang="pt-BR" dirty="0" err="1"/>
              <a:t>Alapont</a:t>
            </a:r>
            <a:r>
              <a:rPr lang="pt-BR" dirty="0"/>
              <a:t>, 2017).</a:t>
            </a:r>
          </a:p>
          <a:p>
            <a:endParaRPr lang="pt-BR" dirty="0"/>
          </a:p>
        </p:txBody>
      </p:sp>
    </p:spTree>
    <p:extLst>
      <p:ext uri="{BB962C8B-B14F-4D97-AF65-F5344CB8AC3E}">
        <p14:creationId xmlns:p14="http://schemas.microsoft.com/office/powerpoint/2010/main" val="3205705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679583A3-C8F0-4713-BE13-2A05B53FC36C}"/>
              </a:ext>
            </a:extLst>
          </p:cNvPr>
          <p:cNvSpPr>
            <a:spLocks noGrp="1"/>
          </p:cNvSpPr>
          <p:nvPr>
            <p:ph type="title"/>
          </p:nvPr>
        </p:nvSpPr>
        <p:spPr>
          <a:xfrm>
            <a:off x="640079" y="2053641"/>
            <a:ext cx="3669161" cy="2760098"/>
          </a:xfrm>
        </p:spPr>
        <p:txBody>
          <a:bodyPr>
            <a:normAutofit/>
          </a:bodyPr>
          <a:lstStyle/>
          <a:p>
            <a:r>
              <a:rPr lang="pt-BR">
                <a:solidFill>
                  <a:srgbClr val="FFFFFF"/>
                </a:solidFill>
              </a:rPr>
              <a:t>4. Algunas características</a:t>
            </a:r>
          </a:p>
        </p:txBody>
      </p:sp>
      <p:sp>
        <p:nvSpPr>
          <p:cNvPr id="3" name="Espaço Reservado para Conteúdo 2">
            <a:extLst>
              <a:ext uri="{FF2B5EF4-FFF2-40B4-BE49-F238E27FC236}">
                <a16:creationId xmlns:a16="http://schemas.microsoft.com/office/drawing/2014/main" id="{B125DD1C-CCF9-49D4-90A8-224DFE6BBFA3}"/>
              </a:ext>
            </a:extLst>
          </p:cNvPr>
          <p:cNvSpPr>
            <a:spLocks noGrp="1"/>
          </p:cNvSpPr>
          <p:nvPr>
            <p:ph idx="1"/>
          </p:nvPr>
        </p:nvSpPr>
        <p:spPr>
          <a:xfrm>
            <a:off x="6090574" y="801866"/>
            <a:ext cx="5306084" cy="5230634"/>
          </a:xfrm>
        </p:spPr>
        <p:txBody>
          <a:bodyPr anchor="ctr">
            <a:noAutofit/>
          </a:bodyPr>
          <a:lstStyle/>
          <a:p>
            <a:r>
              <a:rPr lang="es-ES" sz="2200" dirty="0" err="1">
                <a:solidFill>
                  <a:srgbClr val="000000"/>
                </a:solidFill>
              </a:rPr>
              <a:t>Clickbait</a:t>
            </a:r>
            <a:r>
              <a:rPr lang="es-ES" sz="2200" dirty="0">
                <a:solidFill>
                  <a:srgbClr val="000000"/>
                </a:solidFill>
              </a:rPr>
              <a:t>: inserción de titulares sensacionalistas para lograr el acceso del usuario al contenido (a menudo, estos titulares no reflejan el contenido que incluye la noticia). El objetivo es la generación de tráfico a las webs para beneficiarse de la publicidad;</a:t>
            </a:r>
          </a:p>
          <a:p>
            <a:r>
              <a:rPr lang="es-ES" sz="2200" dirty="0">
                <a:solidFill>
                  <a:srgbClr val="000000"/>
                </a:solidFill>
              </a:rPr>
              <a:t>Contenido esponsorizado: publicidad construida de tal forma para parecerse a contenido informativo;</a:t>
            </a:r>
          </a:p>
          <a:p>
            <a:r>
              <a:rPr lang="es-ES" sz="2200" dirty="0">
                <a:solidFill>
                  <a:srgbClr val="000000"/>
                </a:solidFill>
              </a:rPr>
              <a:t>La sátira: uso de contenido ficticio falso con la intención de que las personas tomen la información como correcta;</a:t>
            </a:r>
          </a:p>
          <a:p>
            <a:r>
              <a:rPr lang="es-ES" sz="2200" dirty="0">
                <a:solidFill>
                  <a:srgbClr val="000000"/>
                </a:solidFill>
              </a:rPr>
              <a:t>Contenido partidista: interpretaciones parciales de la realidad enmascaradas por la apariencia de neutralidad;</a:t>
            </a:r>
            <a:endParaRPr lang="pt-BR" sz="2200" dirty="0">
              <a:solidFill>
                <a:srgbClr val="000000"/>
              </a:solidFill>
            </a:endParaRPr>
          </a:p>
        </p:txBody>
      </p:sp>
    </p:spTree>
    <p:extLst>
      <p:ext uri="{BB962C8B-B14F-4D97-AF65-F5344CB8AC3E}">
        <p14:creationId xmlns:p14="http://schemas.microsoft.com/office/powerpoint/2010/main" val="4129160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62A5768D-CA1A-4FAA-9537-750601E4C61D}"/>
              </a:ext>
            </a:extLst>
          </p:cNvPr>
          <p:cNvSpPr>
            <a:spLocks noGrp="1"/>
          </p:cNvSpPr>
          <p:nvPr>
            <p:ph idx="1"/>
          </p:nvPr>
        </p:nvSpPr>
        <p:spPr>
          <a:xfrm>
            <a:off x="838200" y="757238"/>
            <a:ext cx="10515600" cy="5419725"/>
          </a:xfrm>
        </p:spPr>
        <p:txBody>
          <a:bodyPr>
            <a:normAutofit lnSpcReduction="10000"/>
          </a:bodyPr>
          <a:lstStyle/>
          <a:p>
            <a:r>
              <a:rPr lang="es-ES" dirty="0"/>
              <a:t>Teorías de la conspiración: basadas en historias y informaciones que intentan explicar de forma simple realidades complejas como respuesta al miedo o la incertidumbre;</a:t>
            </a:r>
          </a:p>
          <a:p>
            <a:r>
              <a:rPr lang="es-ES" dirty="0"/>
              <a:t>Pseudociencia: negación de hechos científicamente comprobados mediante una interpretación parcial e interesada;</a:t>
            </a:r>
          </a:p>
          <a:p>
            <a:r>
              <a:rPr lang="es-ES" dirty="0"/>
              <a:t>La desinformación: una mezcla de hechos reales y contenido falso difícil de descifrar para el ciudadano, como la falsa atribución de autoría, titulares engañosos o contenido manipulado;</a:t>
            </a:r>
          </a:p>
          <a:p>
            <a:r>
              <a:rPr lang="es-ES" dirty="0" err="1"/>
              <a:t>Fake</a:t>
            </a:r>
            <a:r>
              <a:rPr lang="es-ES" dirty="0"/>
              <a:t> news: contenidos enteramente falsos e inventado, fabricados y propagados deliberadamente para engañar a las personas con fines políticos y económicos;</a:t>
            </a:r>
          </a:p>
          <a:p>
            <a:r>
              <a:rPr lang="es-ES" dirty="0"/>
              <a:t>Todo esto potencializado </a:t>
            </a:r>
            <a:r>
              <a:rPr lang="es-ES" dirty="0" err="1"/>
              <a:t>com</a:t>
            </a:r>
            <a:r>
              <a:rPr lang="es-ES" dirty="0"/>
              <a:t> el uso de </a:t>
            </a:r>
            <a:r>
              <a:rPr lang="es-ES" dirty="0" err="1"/>
              <a:t>bots</a:t>
            </a:r>
            <a:r>
              <a:rPr lang="es-ES" dirty="0"/>
              <a:t>, </a:t>
            </a:r>
            <a:r>
              <a:rPr lang="es-ES" dirty="0" err="1"/>
              <a:t>trolls</a:t>
            </a:r>
            <a:r>
              <a:rPr lang="es-ES" dirty="0"/>
              <a:t> y hasta suplantación de identidades y perfiles en las redes sociales</a:t>
            </a:r>
            <a:endParaRPr lang="pt-BR" dirty="0"/>
          </a:p>
        </p:txBody>
      </p:sp>
    </p:spTree>
    <p:extLst>
      <p:ext uri="{BB962C8B-B14F-4D97-AF65-F5344CB8AC3E}">
        <p14:creationId xmlns:p14="http://schemas.microsoft.com/office/powerpoint/2010/main" val="2806004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2052D0BE-6501-44C1-9165-1E29A4A850CE}"/>
              </a:ext>
            </a:extLst>
          </p:cNvPr>
          <p:cNvSpPr>
            <a:spLocks noGrp="1"/>
          </p:cNvSpPr>
          <p:nvPr>
            <p:ph type="title"/>
          </p:nvPr>
        </p:nvSpPr>
        <p:spPr>
          <a:xfrm>
            <a:off x="640079" y="2053641"/>
            <a:ext cx="3669161" cy="2760098"/>
          </a:xfrm>
        </p:spPr>
        <p:txBody>
          <a:bodyPr>
            <a:normAutofit/>
          </a:bodyPr>
          <a:lstStyle/>
          <a:p>
            <a:r>
              <a:rPr lang="pt-BR">
                <a:solidFill>
                  <a:srgbClr val="FFFFFF"/>
                </a:solidFill>
              </a:rPr>
              <a:t>5. Consecuencias</a:t>
            </a:r>
          </a:p>
        </p:txBody>
      </p:sp>
      <p:sp>
        <p:nvSpPr>
          <p:cNvPr id="3" name="Espaço Reservado para Conteúdo 2">
            <a:extLst>
              <a:ext uri="{FF2B5EF4-FFF2-40B4-BE49-F238E27FC236}">
                <a16:creationId xmlns:a16="http://schemas.microsoft.com/office/drawing/2014/main" id="{3BF8C82F-A3C2-4598-BF0E-FCBE2B9236B6}"/>
              </a:ext>
            </a:extLst>
          </p:cNvPr>
          <p:cNvSpPr>
            <a:spLocks noGrp="1"/>
          </p:cNvSpPr>
          <p:nvPr>
            <p:ph idx="1"/>
          </p:nvPr>
        </p:nvSpPr>
        <p:spPr>
          <a:xfrm>
            <a:off x="6090574" y="801866"/>
            <a:ext cx="5306084" cy="5230634"/>
          </a:xfrm>
        </p:spPr>
        <p:txBody>
          <a:bodyPr anchor="ctr">
            <a:noAutofit/>
          </a:bodyPr>
          <a:lstStyle/>
          <a:p>
            <a:r>
              <a:rPr lang="pt-BR" sz="2200" dirty="0" err="1">
                <a:solidFill>
                  <a:srgbClr val="000000"/>
                </a:solidFill>
              </a:rPr>
              <a:t>Riesgos</a:t>
            </a:r>
            <a:r>
              <a:rPr lang="pt-BR" sz="2200" dirty="0">
                <a:solidFill>
                  <a:srgbClr val="000000"/>
                </a:solidFill>
              </a:rPr>
              <a:t> para </a:t>
            </a:r>
            <a:r>
              <a:rPr lang="pt-BR" sz="2200" dirty="0" err="1">
                <a:solidFill>
                  <a:srgbClr val="000000"/>
                </a:solidFill>
              </a:rPr>
              <a:t>la</a:t>
            </a:r>
            <a:r>
              <a:rPr lang="pt-BR" sz="2200" dirty="0">
                <a:solidFill>
                  <a:srgbClr val="000000"/>
                </a:solidFill>
              </a:rPr>
              <a:t> democracia, ataques a </a:t>
            </a:r>
            <a:r>
              <a:rPr lang="pt-BR" sz="2200" dirty="0" err="1">
                <a:solidFill>
                  <a:srgbClr val="000000"/>
                </a:solidFill>
              </a:rPr>
              <a:t>las</a:t>
            </a:r>
            <a:r>
              <a:rPr lang="pt-BR" sz="2200" dirty="0">
                <a:solidFill>
                  <a:srgbClr val="000000"/>
                </a:solidFill>
              </a:rPr>
              <a:t> </a:t>
            </a:r>
            <a:r>
              <a:rPr lang="pt-BR" sz="2200" dirty="0" err="1">
                <a:solidFill>
                  <a:srgbClr val="000000"/>
                </a:solidFill>
              </a:rPr>
              <a:t>instituiciones</a:t>
            </a:r>
            <a:r>
              <a:rPr lang="pt-BR" sz="2200" dirty="0">
                <a:solidFill>
                  <a:srgbClr val="000000"/>
                </a:solidFill>
              </a:rPr>
              <a:t> (</a:t>
            </a:r>
            <a:r>
              <a:rPr lang="pt-BR" sz="2200" dirty="0" err="1">
                <a:solidFill>
                  <a:srgbClr val="000000"/>
                </a:solidFill>
              </a:rPr>
              <a:t>tribunales</a:t>
            </a:r>
            <a:r>
              <a:rPr lang="pt-BR" sz="2200" dirty="0">
                <a:solidFill>
                  <a:srgbClr val="000000"/>
                </a:solidFill>
              </a:rPr>
              <a:t>, parlamento, </a:t>
            </a:r>
            <a:r>
              <a:rPr lang="pt-BR" sz="2200" dirty="0" err="1">
                <a:solidFill>
                  <a:srgbClr val="000000"/>
                </a:solidFill>
              </a:rPr>
              <a:t>los</a:t>
            </a:r>
            <a:r>
              <a:rPr lang="pt-BR" sz="2200" dirty="0">
                <a:solidFill>
                  <a:srgbClr val="000000"/>
                </a:solidFill>
              </a:rPr>
              <a:t> </a:t>
            </a:r>
            <a:r>
              <a:rPr lang="pt-BR" sz="2200" dirty="0" err="1">
                <a:solidFill>
                  <a:srgbClr val="000000"/>
                </a:solidFill>
              </a:rPr>
              <a:t>medios</a:t>
            </a:r>
            <a:r>
              <a:rPr lang="pt-BR" sz="2200" dirty="0">
                <a:solidFill>
                  <a:srgbClr val="000000"/>
                </a:solidFill>
              </a:rPr>
              <a:t> de </a:t>
            </a:r>
            <a:r>
              <a:rPr lang="pt-BR" sz="2200" dirty="0" err="1">
                <a:solidFill>
                  <a:srgbClr val="000000"/>
                </a:solidFill>
              </a:rPr>
              <a:t>comunicación</a:t>
            </a:r>
            <a:r>
              <a:rPr lang="pt-BR" sz="2200" dirty="0">
                <a:solidFill>
                  <a:srgbClr val="000000"/>
                </a:solidFill>
              </a:rPr>
              <a:t> y </a:t>
            </a:r>
            <a:r>
              <a:rPr lang="pt-BR" sz="2200" dirty="0" err="1">
                <a:solidFill>
                  <a:srgbClr val="000000"/>
                </a:solidFill>
              </a:rPr>
              <a:t>la</a:t>
            </a:r>
            <a:r>
              <a:rPr lang="pt-BR" sz="2200" dirty="0">
                <a:solidFill>
                  <a:srgbClr val="000000"/>
                </a:solidFill>
              </a:rPr>
              <a:t> burocracia no </a:t>
            </a:r>
            <a:r>
              <a:rPr lang="pt-BR" sz="2200" dirty="0" err="1">
                <a:solidFill>
                  <a:srgbClr val="000000"/>
                </a:solidFill>
              </a:rPr>
              <a:t>partidista</a:t>
            </a:r>
            <a:r>
              <a:rPr lang="pt-BR" sz="2200" dirty="0">
                <a:solidFill>
                  <a:srgbClr val="000000"/>
                </a:solidFill>
              </a:rPr>
              <a:t>)</a:t>
            </a:r>
          </a:p>
          <a:p>
            <a:r>
              <a:rPr lang="pt-BR" sz="2200" dirty="0">
                <a:solidFill>
                  <a:srgbClr val="000000"/>
                </a:solidFill>
              </a:rPr>
              <a:t>Extremismos y </a:t>
            </a:r>
            <a:r>
              <a:rPr lang="pt-BR" sz="2200" dirty="0" err="1">
                <a:solidFill>
                  <a:srgbClr val="000000"/>
                </a:solidFill>
              </a:rPr>
              <a:t>polarización</a:t>
            </a:r>
            <a:endParaRPr lang="pt-BR" sz="2200" dirty="0">
              <a:solidFill>
                <a:srgbClr val="000000"/>
              </a:solidFill>
            </a:endParaRPr>
          </a:p>
          <a:p>
            <a:r>
              <a:rPr lang="pt-BR" sz="2200" dirty="0" err="1">
                <a:solidFill>
                  <a:srgbClr val="000000"/>
                </a:solidFill>
              </a:rPr>
              <a:t>Favorecimiento</a:t>
            </a:r>
            <a:r>
              <a:rPr lang="pt-BR" sz="2200" dirty="0">
                <a:solidFill>
                  <a:srgbClr val="000000"/>
                </a:solidFill>
              </a:rPr>
              <a:t> de posturas y regímenes autoritários</a:t>
            </a:r>
          </a:p>
          <a:p>
            <a:r>
              <a:rPr lang="pt-BR" sz="2200" dirty="0" err="1">
                <a:solidFill>
                  <a:srgbClr val="000000"/>
                </a:solidFill>
              </a:rPr>
              <a:t>Refuerzo</a:t>
            </a:r>
            <a:r>
              <a:rPr lang="pt-BR" sz="2200" dirty="0">
                <a:solidFill>
                  <a:srgbClr val="000000"/>
                </a:solidFill>
              </a:rPr>
              <a:t> de </a:t>
            </a:r>
            <a:r>
              <a:rPr lang="pt-BR" sz="2200" dirty="0" err="1">
                <a:solidFill>
                  <a:srgbClr val="000000"/>
                </a:solidFill>
              </a:rPr>
              <a:t>la</a:t>
            </a:r>
            <a:r>
              <a:rPr lang="pt-BR" sz="2200" dirty="0">
                <a:solidFill>
                  <a:srgbClr val="000000"/>
                </a:solidFill>
              </a:rPr>
              <a:t> cultura </a:t>
            </a:r>
            <a:r>
              <a:rPr lang="pt-BR" sz="2200" dirty="0" err="1">
                <a:solidFill>
                  <a:srgbClr val="000000"/>
                </a:solidFill>
              </a:rPr>
              <a:t>del</a:t>
            </a:r>
            <a:r>
              <a:rPr lang="pt-BR" sz="2200" dirty="0">
                <a:solidFill>
                  <a:srgbClr val="000000"/>
                </a:solidFill>
              </a:rPr>
              <a:t> narcisismo</a:t>
            </a:r>
          </a:p>
          <a:p>
            <a:r>
              <a:rPr lang="pt-BR" sz="2200" dirty="0">
                <a:solidFill>
                  <a:srgbClr val="000000"/>
                </a:solidFill>
              </a:rPr>
              <a:t>Cultura </a:t>
            </a:r>
            <a:r>
              <a:rPr lang="pt-BR" sz="2200" dirty="0" err="1">
                <a:solidFill>
                  <a:srgbClr val="000000"/>
                </a:solidFill>
              </a:rPr>
              <a:t>del</a:t>
            </a:r>
            <a:r>
              <a:rPr lang="pt-BR" sz="2200" dirty="0">
                <a:solidFill>
                  <a:srgbClr val="000000"/>
                </a:solidFill>
              </a:rPr>
              <a:t> ódio, </a:t>
            </a:r>
            <a:r>
              <a:rPr lang="pt-BR" sz="2200" dirty="0" err="1">
                <a:solidFill>
                  <a:srgbClr val="000000"/>
                </a:solidFill>
              </a:rPr>
              <a:t>violencia</a:t>
            </a:r>
            <a:endParaRPr lang="pt-BR" sz="2200" dirty="0">
              <a:solidFill>
                <a:srgbClr val="000000"/>
              </a:solidFill>
            </a:endParaRPr>
          </a:p>
          <a:p>
            <a:r>
              <a:rPr lang="pt-BR" sz="2200" dirty="0" err="1">
                <a:solidFill>
                  <a:srgbClr val="000000"/>
                </a:solidFill>
              </a:rPr>
              <a:t>En</a:t>
            </a:r>
            <a:r>
              <a:rPr lang="pt-BR" sz="2200" dirty="0">
                <a:solidFill>
                  <a:srgbClr val="000000"/>
                </a:solidFill>
              </a:rPr>
              <a:t> </a:t>
            </a:r>
            <a:r>
              <a:rPr lang="pt-BR" sz="2200" dirty="0" err="1">
                <a:solidFill>
                  <a:srgbClr val="000000"/>
                </a:solidFill>
              </a:rPr>
              <a:t>fin</a:t>
            </a:r>
            <a:r>
              <a:rPr lang="pt-BR" sz="2200" dirty="0">
                <a:solidFill>
                  <a:srgbClr val="000000"/>
                </a:solidFill>
              </a:rPr>
              <a:t>, </a:t>
            </a:r>
            <a:r>
              <a:rPr lang="pt-BR" sz="2200" dirty="0" err="1">
                <a:solidFill>
                  <a:srgbClr val="000000"/>
                </a:solidFill>
              </a:rPr>
              <a:t>tendríamos</a:t>
            </a:r>
            <a:r>
              <a:rPr lang="pt-BR" sz="2200" dirty="0">
                <a:solidFill>
                  <a:srgbClr val="000000"/>
                </a:solidFill>
              </a:rPr>
              <a:t>, como alternativa a </a:t>
            </a:r>
            <a:r>
              <a:rPr lang="pt-BR" sz="2200" dirty="0" err="1">
                <a:solidFill>
                  <a:srgbClr val="000000"/>
                </a:solidFill>
              </a:rPr>
              <a:t>un</a:t>
            </a:r>
            <a:r>
              <a:rPr lang="pt-BR" sz="2200" dirty="0">
                <a:solidFill>
                  <a:srgbClr val="000000"/>
                </a:solidFill>
              </a:rPr>
              <a:t> “</a:t>
            </a:r>
            <a:r>
              <a:rPr lang="pt-BR" sz="2200" dirty="0" err="1">
                <a:solidFill>
                  <a:srgbClr val="000000"/>
                </a:solidFill>
              </a:rPr>
              <a:t>régimen</a:t>
            </a:r>
            <a:r>
              <a:rPr lang="pt-BR" sz="2200" dirty="0">
                <a:solidFill>
                  <a:srgbClr val="000000"/>
                </a:solidFill>
              </a:rPr>
              <a:t> de verdade”, </a:t>
            </a:r>
            <a:r>
              <a:rPr lang="pt-BR" sz="2200" dirty="0" err="1">
                <a:solidFill>
                  <a:srgbClr val="000000"/>
                </a:solidFill>
              </a:rPr>
              <a:t>la</a:t>
            </a:r>
            <a:r>
              <a:rPr lang="pt-BR" sz="2200" dirty="0">
                <a:solidFill>
                  <a:srgbClr val="000000"/>
                </a:solidFill>
              </a:rPr>
              <a:t> </a:t>
            </a:r>
            <a:r>
              <a:rPr lang="pt-BR" sz="2200" dirty="0" err="1">
                <a:solidFill>
                  <a:srgbClr val="000000"/>
                </a:solidFill>
              </a:rPr>
              <a:t>existencia</a:t>
            </a:r>
            <a:r>
              <a:rPr lang="pt-BR" sz="2200" dirty="0">
                <a:solidFill>
                  <a:srgbClr val="000000"/>
                </a:solidFill>
              </a:rPr>
              <a:t> de </a:t>
            </a:r>
            <a:r>
              <a:rPr lang="pt-BR" sz="2200" dirty="0" err="1">
                <a:solidFill>
                  <a:srgbClr val="000000"/>
                </a:solidFill>
              </a:rPr>
              <a:t>un</a:t>
            </a:r>
            <a:r>
              <a:rPr lang="pt-BR" sz="2200" dirty="0">
                <a:solidFill>
                  <a:srgbClr val="000000"/>
                </a:solidFill>
              </a:rPr>
              <a:t> “</a:t>
            </a:r>
            <a:r>
              <a:rPr lang="pt-BR" sz="2200" dirty="0" err="1">
                <a:solidFill>
                  <a:srgbClr val="000000"/>
                </a:solidFill>
              </a:rPr>
              <a:t>régimen</a:t>
            </a:r>
            <a:r>
              <a:rPr lang="pt-BR" sz="2200" dirty="0">
                <a:solidFill>
                  <a:srgbClr val="000000"/>
                </a:solidFill>
              </a:rPr>
              <a:t> de </a:t>
            </a:r>
            <a:r>
              <a:rPr lang="pt-BR" sz="2200" dirty="0" err="1">
                <a:solidFill>
                  <a:srgbClr val="000000"/>
                </a:solidFill>
              </a:rPr>
              <a:t>posverdad</a:t>
            </a:r>
            <a:r>
              <a:rPr lang="pt-BR" sz="2200" dirty="0">
                <a:solidFill>
                  <a:srgbClr val="000000"/>
                </a:solidFill>
              </a:rPr>
              <a:t>” a </a:t>
            </a:r>
            <a:r>
              <a:rPr lang="pt-BR" sz="2200" dirty="0" err="1">
                <a:solidFill>
                  <a:srgbClr val="000000"/>
                </a:solidFill>
              </a:rPr>
              <a:t>afectar</a:t>
            </a:r>
            <a:r>
              <a:rPr lang="pt-BR" sz="2200" dirty="0">
                <a:solidFill>
                  <a:srgbClr val="000000"/>
                </a:solidFill>
              </a:rPr>
              <a:t> e interpenetrar toda </a:t>
            </a:r>
            <a:r>
              <a:rPr lang="pt-BR" sz="2200" dirty="0" err="1">
                <a:solidFill>
                  <a:srgbClr val="000000"/>
                </a:solidFill>
              </a:rPr>
              <a:t>la</a:t>
            </a:r>
            <a:r>
              <a:rPr lang="pt-BR" sz="2200" dirty="0">
                <a:solidFill>
                  <a:srgbClr val="000000"/>
                </a:solidFill>
              </a:rPr>
              <a:t> </a:t>
            </a:r>
            <a:r>
              <a:rPr lang="pt-BR" sz="2200" dirty="0" err="1">
                <a:solidFill>
                  <a:srgbClr val="000000"/>
                </a:solidFill>
              </a:rPr>
              <a:t>dinámica</a:t>
            </a:r>
            <a:r>
              <a:rPr lang="pt-BR" sz="2200" dirty="0">
                <a:solidFill>
                  <a:srgbClr val="000000"/>
                </a:solidFill>
              </a:rPr>
              <a:t> informacional de </a:t>
            </a:r>
            <a:r>
              <a:rPr lang="pt-BR" sz="2200" dirty="0" err="1">
                <a:solidFill>
                  <a:srgbClr val="000000"/>
                </a:solidFill>
              </a:rPr>
              <a:t>nuestras</a:t>
            </a:r>
            <a:r>
              <a:rPr lang="pt-BR" sz="2200" dirty="0">
                <a:solidFill>
                  <a:srgbClr val="000000"/>
                </a:solidFill>
              </a:rPr>
              <a:t> sociedades: modos de </a:t>
            </a:r>
            <a:r>
              <a:rPr lang="pt-BR" sz="2200" dirty="0" err="1">
                <a:solidFill>
                  <a:srgbClr val="000000"/>
                </a:solidFill>
              </a:rPr>
              <a:t>producción</a:t>
            </a:r>
            <a:r>
              <a:rPr lang="pt-BR" sz="2200" dirty="0">
                <a:solidFill>
                  <a:srgbClr val="000000"/>
                </a:solidFill>
              </a:rPr>
              <a:t>, </a:t>
            </a:r>
            <a:r>
              <a:rPr lang="pt-BR" sz="2200" dirty="0" err="1">
                <a:solidFill>
                  <a:srgbClr val="000000"/>
                </a:solidFill>
              </a:rPr>
              <a:t>circulación</a:t>
            </a:r>
            <a:r>
              <a:rPr lang="pt-BR" sz="2200" dirty="0">
                <a:solidFill>
                  <a:srgbClr val="000000"/>
                </a:solidFill>
              </a:rPr>
              <a:t>, </a:t>
            </a:r>
            <a:r>
              <a:rPr lang="pt-BR" sz="2200" dirty="0" err="1">
                <a:solidFill>
                  <a:srgbClr val="000000"/>
                </a:solidFill>
              </a:rPr>
              <a:t>validación</a:t>
            </a:r>
            <a:r>
              <a:rPr lang="pt-BR" sz="2200" dirty="0">
                <a:solidFill>
                  <a:srgbClr val="000000"/>
                </a:solidFill>
              </a:rPr>
              <a:t>, </a:t>
            </a:r>
            <a:r>
              <a:rPr lang="pt-BR" sz="2200" dirty="0" err="1">
                <a:solidFill>
                  <a:srgbClr val="000000"/>
                </a:solidFill>
              </a:rPr>
              <a:t>organización</a:t>
            </a:r>
            <a:r>
              <a:rPr lang="pt-BR" sz="2200" dirty="0">
                <a:solidFill>
                  <a:srgbClr val="000000"/>
                </a:solidFill>
              </a:rPr>
              <a:t>, </a:t>
            </a:r>
            <a:r>
              <a:rPr lang="pt-BR" sz="2200" dirty="0" err="1">
                <a:solidFill>
                  <a:srgbClr val="000000"/>
                </a:solidFill>
              </a:rPr>
              <a:t>diseminación</a:t>
            </a:r>
            <a:r>
              <a:rPr lang="pt-BR" sz="2200" dirty="0">
                <a:solidFill>
                  <a:srgbClr val="000000"/>
                </a:solidFill>
              </a:rPr>
              <a:t> y </a:t>
            </a:r>
            <a:r>
              <a:rPr lang="pt-BR" sz="2200" dirty="0" err="1">
                <a:solidFill>
                  <a:srgbClr val="000000"/>
                </a:solidFill>
              </a:rPr>
              <a:t>apropiación</a:t>
            </a:r>
            <a:r>
              <a:rPr lang="pt-BR" sz="2200" dirty="0">
                <a:solidFill>
                  <a:srgbClr val="000000"/>
                </a:solidFill>
              </a:rPr>
              <a:t> de </a:t>
            </a:r>
            <a:r>
              <a:rPr lang="pt-BR" sz="2200" dirty="0" err="1">
                <a:solidFill>
                  <a:srgbClr val="000000"/>
                </a:solidFill>
              </a:rPr>
              <a:t>los</a:t>
            </a:r>
            <a:r>
              <a:rPr lang="pt-BR" sz="2200" dirty="0">
                <a:solidFill>
                  <a:srgbClr val="000000"/>
                </a:solidFill>
              </a:rPr>
              <a:t> registros de </a:t>
            </a:r>
            <a:r>
              <a:rPr lang="pt-BR" sz="2200" dirty="0" err="1">
                <a:solidFill>
                  <a:srgbClr val="000000"/>
                </a:solidFill>
              </a:rPr>
              <a:t>conocimiento</a:t>
            </a:r>
            <a:r>
              <a:rPr lang="pt-BR" sz="2200" dirty="0">
                <a:solidFill>
                  <a:srgbClr val="000000"/>
                </a:solidFill>
              </a:rPr>
              <a:t> humanos</a:t>
            </a:r>
          </a:p>
        </p:txBody>
      </p:sp>
    </p:spTree>
    <p:extLst>
      <p:ext uri="{BB962C8B-B14F-4D97-AF65-F5344CB8AC3E}">
        <p14:creationId xmlns:p14="http://schemas.microsoft.com/office/powerpoint/2010/main" val="2351348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8F3862B-A617-4506-8784-AACD7C8BE546}"/>
              </a:ext>
            </a:extLst>
          </p:cNvPr>
          <p:cNvSpPr>
            <a:spLocks noGrp="1"/>
          </p:cNvSpPr>
          <p:nvPr>
            <p:ph idx="1"/>
          </p:nvPr>
        </p:nvSpPr>
        <p:spPr>
          <a:xfrm>
            <a:off x="838200" y="800100"/>
            <a:ext cx="10515600" cy="5376863"/>
          </a:xfrm>
        </p:spPr>
        <p:txBody>
          <a:bodyPr/>
          <a:lstStyle/>
          <a:p>
            <a:r>
              <a:rPr lang="pt-BR" dirty="0"/>
              <a:t>“El </a:t>
            </a:r>
            <a:r>
              <a:rPr lang="pt-BR" dirty="0" err="1"/>
              <a:t>sujeto</a:t>
            </a:r>
            <a:r>
              <a:rPr lang="pt-BR" dirty="0"/>
              <a:t> ideal para </a:t>
            </a:r>
            <a:r>
              <a:rPr lang="pt-BR" dirty="0" err="1"/>
              <a:t>un</a:t>
            </a:r>
            <a:r>
              <a:rPr lang="pt-BR" dirty="0"/>
              <a:t> </a:t>
            </a:r>
            <a:r>
              <a:rPr lang="pt-BR" dirty="0" err="1"/>
              <a:t>gobierno</a:t>
            </a:r>
            <a:r>
              <a:rPr lang="pt-BR" dirty="0"/>
              <a:t> </a:t>
            </a:r>
            <a:r>
              <a:rPr lang="pt-BR" dirty="0" err="1"/>
              <a:t>totalitario</a:t>
            </a:r>
            <a:r>
              <a:rPr lang="pt-BR" dirty="0"/>
              <a:t> no es </a:t>
            </a:r>
            <a:r>
              <a:rPr lang="pt-BR" dirty="0" err="1"/>
              <a:t>el</a:t>
            </a:r>
            <a:r>
              <a:rPr lang="pt-BR" dirty="0"/>
              <a:t> nazi convencido </a:t>
            </a:r>
            <a:r>
              <a:rPr lang="pt-BR" dirty="0" err="1"/>
              <a:t>ni</a:t>
            </a:r>
            <a:r>
              <a:rPr lang="pt-BR" dirty="0"/>
              <a:t> </a:t>
            </a:r>
            <a:r>
              <a:rPr lang="pt-BR" dirty="0" err="1"/>
              <a:t>el</a:t>
            </a:r>
            <a:r>
              <a:rPr lang="pt-BR" dirty="0"/>
              <a:t> comunista convencido, sino </a:t>
            </a:r>
            <a:r>
              <a:rPr lang="pt-BR" dirty="0" err="1"/>
              <a:t>el</a:t>
            </a:r>
            <a:r>
              <a:rPr lang="pt-BR" dirty="0"/>
              <a:t> individuo para </a:t>
            </a:r>
            <a:r>
              <a:rPr lang="pt-BR" dirty="0" err="1"/>
              <a:t>quien</a:t>
            </a:r>
            <a:r>
              <a:rPr lang="pt-BR" dirty="0"/>
              <a:t> </a:t>
            </a:r>
            <a:r>
              <a:rPr lang="pt-BR" dirty="0" err="1"/>
              <a:t>la</a:t>
            </a:r>
            <a:r>
              <a:rPr lang="pt-BR" dirty="0"/>
              <a:t> </a:t>
            </a:r>
            <a:r>
              <a:rPr lang="pt-BR" dirty="0" err="1"/>
              <a:t>distinción</a:t>
            </a:r>
            <a:r>
              <a:rPr lang="pt-BR" dirty="0"/>
              <a:t> entre </a:t>
            </a:r>
            <a:r>
              <a:rPr lang="pt-BR" dirty="0" err="1"/>
              <a:t>hechos</a:t>
            </a:r>
            <a:r>
              <a:rPr lang="pt-BR" dirty="0"/>
              <a:t> y </a:t>
            </a:r>
            <a:r>
              <a:rPr lang="pt-BR" dirty="0" err="1"/>
              <a:t>ficción</a:t>
            </a:r>
            <a:r>
              <a:rPr lang="pt-BR" dirty="0"/>
              <a:t> (es </a:t>
            </a:r>
            <a:r>
              <a:rPr lang="pt-BR" dirty="0" err="1"/>
              <a:t>dicir</a:t>
            </a:r>
            <a:r>
              <a:rPr lang="pt-BR" dirty="0"/>
              <a:t>, </a:t>
            </a:r>
            <a:r>
              <a:rPr lang="pt-BR" dirty="0" err="1"/>
              <a:t>la</a:t>
            </a:r>
            <a:r>
              <a:rPr lang="pt-BR" dirty="0"/>
              <a:t> </a:t>
            </a:r>
            <a:r>
              <a:rPr lang="pt-BR" dirty="0" err="1"/>
              <a:t>realidad</a:t>
            </a:r>
            <a:r>
              <a:rPr lang="pt-BR" dirty="0"/>
              <a:t> de </a:t>
            </a:r>
            <a:r>
              <a:rPr lang="pt-BR" dirty="0" err="1"/>
              <a:t>la</a:t>
            </a:r>
            <a:r>
              <a:rPr lang="pt-BR" dirty="0"/>
              <a:t> experiencia) y </a:t>
            </a:r>
            <a:r>
              <a:rPr lang="pt-BR" dirty="0" err="1"/>
              <a:t>la</a:t>
            </a:r>
            <a:r>
              <a:rPr lang="pt-BR" dirty="0"/>
              <a:t> </a:t>
            </a:r>
            <a:r>
              <a:rPr lang="pt-BR" dirty="0" err="1"/>
              <a:t>distinción</a:t>
            </a:r>
            <a:r>
              <a:rPr lang="pt-BR" dirty="0"/>
              <a:t> entre </a:t>
            </a:r>
            <a:r>
              <a:rPr lang="pt-BR" dirty="0" err="1"/>
              <a:t>lo</a:t>
            </a:r>
            <a:r>
              <a:rPr lang="pt-BR" dirty="0"/>
              <a:t> </a:t>
            </a:r>
            <a:r>
              <a:rPr lang="pt-BR" dirty="0" err="1"/>
              <a:t>verdadero</a:t>
            </a:r>
            <a:r>
              <a:rPr lang="pt-BR" dirty="0"/>
              <a:t> y </a:t>
            </a:r>
            <a:r>
              <a:rPr lang="pt-BR" dirty="0" err="1"/>
              <a:t>lo</a:t>
            </a:r>
            <a:r>
              <a:rPr lang="pt-BR" dirty="0"/>
              <a:t> falso (es </a:t>
            </a:r>
            <a:r>
              <a:rPr lang="pt-BR" dirty="0" err="1"/>
              <a:t>dicir</a:t>
            </a:r>
            <a:r>
              <a:rPr lang="pt-BR" dirty="0"/>
              <a:t>, </a:t>
            </a:r>
            <a:r>
              <a:rPr lang="pt-BR" dirty="0" err="1"/>
              <a:t>los</a:t>
            </a:r>
            <a:r>
              <a:rPr lang="pt-BR" dirty="0"/>
              <a:t> </a:t>
            </a:r>
            <a:r>
              <a:rPr lang="pt-BR" dirty="0" err="1"/>
              <a:t>estándares</a:t>
            </a:r>
            <a:r>
              <a:rPr lang="pt-BR" dirty="0"/>
              <a:t> </a:t>
            </a:r>
            <a:r>
              <a:rPr lang="pt-BR" dirty="0" err="1"/>
              <a:t>del</a:t>
            </a:r>
            <a:r>
              <a:rPr lang="pt-BR" dirty="0"/>
              <a:t> pensamento) </a:t>
            </a:r>
            <a:r>
              <a:rPr lang="pt-BR" dirty="0" err="1"/>
              <a:t>han</a:t>
            </a:r>
            <a:r>
              <a:rPr lang="pt-BR" dirty="0"/>
              <a:t> </a:t>
            </a:r>
            <a:r>
              <a:rPr lang="pt-BR" dirty="0" err="1"/>
              <a:t>dejado</a:t>
            </a:r>
            <a:r>
              <a:rPr lang="pt-BR" dirty="0"/>
              <a:t> de existir” (Arendt, apud </a:t>
            </a:r>
            <a:r>
              <a:rPr lang="pt-BR" dirty="0" err="1"/>
              <a:t>Kakutani</a:t>
            </a:r>
            <a:r>
              <a:rPr lang="pt-BR" dirty="0"/>
              <a:t>, 2019)</a:t>
            </a:r>
          </a:p>
          <a:p>
            <a:r>
              <a:rPr lang="es-ES" dirty="0"/>
              <a:t>El peligro final de la posverdad es el crecimiento del populismo y el fundamentalismo, que, mediante la destrucción de la idea misma de "verdad", también destruye la democracia e impone miedo y odio al debate racional.</a:t>
            </a:r>
            <a:endParaRPr lang="pt-BR" dirty="0"/>
          </a:p>
        </p:txBody>
      </p:sp>
    </p:spTree>
    <p:extLst>
      <p:ext uri="{BB962C8B-B14F-4D97-AF65-F5344CB8AC3E}">
        <p14:creationId xmlns:p14="http://schemas.microsoft.com/office/powerpoint/2010/main" val="228256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56DCA910-AACA-42A0-A9FE-72B6DDB64F4D}"/>
              </a:ext>
            </a:extLst>
          </p:cNvPr>
          <p:cNvSpPr>
            <a:spLocks noGrp="1"/>
          </p:cNvSpPr>
          <p:nvPr>
            <p:ph type="title"/>
          </p:nvPr>
        </p:nvSpPr>
        <p:spPr>
          <a:xfrm>
            <a:off x="640079" y="2053641"/>
            <a:ext cx="3669161" cy="2760098"/>
          </a:xfrm>
        </p:spPr>
        <p:txBody>
          <a:bodyPr>
            <a:normAutofit/>
          </a:bodyPr>
          <a:lstStyle/>
          <a:p>
            <a:r>
              <a:rPr lang="pt-BR">
                <a:solidFill>
                  <a:srgbClr val="FFFFFF"/>
                </a:solidFill>
              </a:rPr>
              <a:t>6. Desafíos para la investigación</a:t>
            </a:r>
          </a:p>
        </p:txBody>
      </p:sp>
      <p:sp>
        <p:nvSpPr>
          <p:cNvPr id="3" name="Espaço Reservado para Conteúdo 2">
            <a:extLst>
              <a:ext uri="{FF2B5EF4-FFF2-40B4-BE49-F238E27FC236}">
                <a16:creationId xmlns:a16="http://schemas.microsoft.com/office/drawing/2014/main" id="{19E82EBA-841D-47BF-9341-4C2CA5673C61}"/>
              </a:ext>
            </a:extLst>
          </p:cNvPr>
          <p:cNvSpPr>
            <a:spLocks noGrp="1"/>
          </p:cNvSpPr>
          <p:nvPr>
            <p:ph idx="1"/>
          </p:nvPr>
        </p:nvSpPr>
        <p:spPr>
          <a:xfrm>
            <a:off x="6090574" y="801866"/>
            <a:ext cx="5306084" cy="5230634"/>
          </a:xfrm>
        </p:spPr>
        <p:txBody>
          <a:bodyPr anchor="ctr">
            <a:normAutofit/>
          </a:bodyPr>
          <a:lstStyle/>
          <a:p>
            <a:r>
              <a:rPr lang="pt-BR" sz="2400">
                <a:solidFill>
                  <a:srgbClr val="000000"/>
                </a:solidFill>
              </a:rPr>
              <a:t>Décadas de 1960 y 1970: investigaciones basadas en un modelo fisicista, sostenidas en la teoría matemática de la comunicación y en la teoría sistémica, que entienden la información como un fenómeno de naturaleza objetiva, dotada de propiedades mensurables, insertada en un proceso de transporte o transferencia de datos sobre el cual se pueden incidir técnicas de procesamiento con fines de su optimización</a:t>
            </a:r>
          </a:p>
          <a:p>
            <a:endParaRPr lang="pt-BR" sz="2400">
              <a:solidFill>
                <a:srgbClr val="000000"/>
              </a:solidFill>
            </a:endParaRPr>
          </a:p>
        </p:txBody>
      </p:sp>
    </p:spTree>
    <p:extLst>
      <p:ext uri="{BB962C8B-B14F-4D97-AF65-F5344CB8AC3E}">
        <p14:creationId xmlns:p14="http://schemas.microsoft.com/office/powerpoint/2010/main" val="963099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sultado de imagem para teoria matemática da comunicação shannon">
            <a:extLst>
              <a:ext uri="{FF2B5EF4-FFF2-40B4-BE49-F238E27FC236}">
                <a16:creationId xmlns:a16="http://schemas.microsoft.com/office/drawing/2014/main" id="{968B190E-ECF9-49E4-BF39-15FABE35DD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7" y="712789"/>
            <a:ext cx="5453063" cy="2484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m 24">
            <a:extLst>
              <a:ext uri="{FF2B5EF4-FFF2-40B4-BE49-F238E27FC236}">
                <a16:creationId xmlns:a16="http://schemas.microsoft.com/office/drawing/2014/main" id="{3A804354-18D8-476A-A88E-7E59EC6257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047603"/>
            <a:ext cx="5324475" cy="416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8079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24BB2EDB-63B9-4DC0-889A-89DD20AB1462}"/>
              </a:ext>
            </a:extLst>
          </p:cNvPr>
          <p:cNvSpPr>
            <a:spLocks noGrp="1"/>
          </p:cNvSpPr>
          <p:nvPr>
            <p:ph idx="1"/>
          </p:nvPr>
        </p:nvSpPr>
        <p:spPr>
          <a:xfrm>
            <a:off x="838200" y="1071563"/>
            <a:ext cx="10515600" cy="5105400"/>
          </a:xfrm>
        </p:spPr>
        <p:txBody>
          <a:bodyPr/>
          <a:lstStyle/>
          <a:p>
            <a:r>
              <a:rPr lang="pt-BR" dirty="0"/>
              <a:t>Décadas de 1980 y 1990: </a:t>
            </a:r>
            <a:r>
              <a:rPr lang="pt-BR" dirty="0" err="1"/>
              <a:t>investigaciones</a:t>
            </a:r>
            <a:r>
              <a:rPr lang="pt-BR" dirty="0"/>
              <a:t> </a:t>
            </a:r>
            <a:r>
              <a:rPr lang="pt-BR" dirty="0" err="1"/>
              <a:t>basadas</a:t>
            </a:r>
            <a:r>
              <a:rPr lang="pt-BR" dirty="0"/>
              <a:t> </a:t>
            </a:r>
            <a:r>
              <a:rPr lang="pt-BR" dirty="0" err="1"/>
              <a:t>en</a:t>
            </a:r>
            <a:r>
              <a:rPr lang="pt-BR" dirty="0"/>
              <a:t> </a:t>
            </a:r>
            <a:r>
              <a:rPr lang="pt-BR" dirty="0" err="1"/>
              <a:t>un</a:t>
            </a:r>
            <a:r>
              <a:rPr lang="pt-BR" dirty="0"/>
              <a:t> modelo cognitivo, </a:t>
            </a:r>
            <a:r>
              <a:rPr lang="pt-BR" dirty="0" err="1"/>
              <a:t>sostenidas</a:t>
            </a:r>
            <a:r>
              <a:rPr lang="pt-BR" dirty="0"/>
              <a:t> </a:t>
            </a:r>
            <a:r>
              <a:rPr lang="pt-BR" dirty="0" err="1"/>
              <a:t>en</a:t>
            </a:r>
            <a:r>
              <a:rPr lang="pt-BR" dirty="0"/>
              <a:t> </a:t>
            </a:r>
            <a:r>
              <a:rPr lang="pt-BR" dirty="0" err="1"/>
              <a:t>la</a:t>
            </a:r>
            <a:r>
              <a:rPr lang="pt-BR" dirty="0"/>
              <a:t> </a:t>
            </a:r>
            <a:r>
              <a:rPr lang="pt-BR" dirty="0" err="1"/>
              <a:t>filosofía</a:t>
            </a:r>
            <a:r>
              <a:rPr lang="pt-BR" dirty="0"/>
              <a:t> </a:t>
            </a:r>
            <a:r>
              <a:rPr lang="pt-BR" dirty="0" err="1"/>
              <a:t>del</a:t>
            </a:r>
            <a:r>
              <a:rPr lang="pt-BR" dirty="0"/>
              <a:t> </a:t>
            </a:r>
            <a:r>
              <a:rPr lang="pt-BR" dirty="0" err="1"/>
              <a:t>conocimiento</a:t>
            </a:r>
            <a:r>
              <a:rPr lang="pt-BR" dirty="0"/>
              <a:t> objetivo de Popper y </a:t>
            </a:r>
            <a:r>
              <a:rPr lang="pt-BR" dirty="0" err="1"/>
              <a:t>en</a:t>
            </a:r>
            <a:r>
              <a:rPr lang="pt-BR" dirty="0"/>
              <a:t> una perspectiva centrada </a:t>
            </a:r>
            <a:r>
              <a:rPr lang="pt-BR" dirty="0" err="1"/>
              <a:t>en</a:t>
            </a:r>
            <a:r>
              <a:rPr lang="pt-BR" dirty="0"/>
              <a:t> </a:t>
            </a:r>
            <a:r>
              <a:rPr lang="pt-BR" dirty="0" err="1"/>
              <a:t>los</a:t>
            </a:r>
            <a:r>
              <a:rPr lang="pt-BR" dirty="0"/>
              <a:t> </a:t>
            </a:r>
            <a:r>
              <a:rPr lang="pt-BR" dirty="0" err="1"/>
              <a:t>usuarios</a:t>
            </a:r>
            <a:r>
              <a:rPr lang="pt-BR" dirty="0"/>
              <a:t>, que </a:t>
            </a:r>
            <a:r>
              <a:rPr lang="pt-BR" dirty="0" err="1"/>
              <a:t>estudia</a:t>
            </a:r>
            <a:r>
              <a:rPr lang="pt-BR" dirty="0"/>
              <a:t> </a:t>
            </a:r>
            <a:r>
              <a:rPr lang="pt-BR" dirty="0" err="1"/>
              <a:t>la</a:t>
            </a:r>
            <a:r>
              <a:rPr lang="pt-BR" dirty="0"/>
              <a:t> </a:t>
            </a:r>
            <a:r>
              <a:rPr lang="pt-BR" dirty="0" err="1"/>
              <a:t>información</a:t>
            </a:r>
            <a:r>
              <a:rPr lang="pt-BR" dirty="0"/>
              <a:t> como resultado de </a:t>
            </a:r>
            <a:r>
              <a:rPr lang="pt-BR" dirty="0" err="1"/>
              <a:t>la</a:t>
            </a:r>
            <a:r>
              <a:rPr lang="pt-BR" dirty="0"/>
              <a:t> </a:t>
            </a:r>
            <a:r>
              <a:rPr lang="pt-BR" dirty="0" err="1"/>
              <a:t>interacción</a:t>
            </a:r>
            <a:r>
              <a:rPr lang="pt-BR" dirty="0"/>
              <a:t> entre </a:t>
            </a:r>
            <a:r>
              <a:rPr lang="pt-BR" dirty="0" err="1"/>
              <a:t>los</a:t>
            </a:r>
            <a:r>
              <a:rPr lang="pt-BR" dirty="0"/>
              <a:t> </a:t>
            </a:r>
            <a:r>
              <a:rPr lang="pt-BR" dirty="0" err="1"/>
              <a:t>datos</a:t>
            </a:r>
            <a:r>
              <a:rPr lang="pt-BR" dirty="0"/>
              <a:t> y </a:t>
            </a:r>
            <a:r>
              <a:rPr lang="pt-BR" dirty="0" err="1"/>
              <a:t>el</a:t>
            </a:r>
            <a:r>
              <a:rPr lang="pt-BR" dirty="0"/>
              <a:t> </a:t>
            </a:r>
            <a:r>
              <a:rPr lang="pt-BR" dirty="0" err="1"/>
              <a:t>conocimiento</a:t>
            </a:r>
            <a:r>
              <a:rPr lang="pt-BR" dirty="0"/>
              <a:t> y objetiva </a:t>
            </a:r>
            <a:r>
              <a:rPr lang="pt-BR" dirty="0" err="1"/>
              <a:t>la</a:t>
            </a:r>
            <a:r>
              <a:rPr lang="pt-BR" dirty="0"/>
              <a:t> </a:t>
            </a:r>
            <a:r>
              <a:rPr lang="pt-BR" dirty="0" err="1"/>
              <a:t>producción</a:t>
            </a:r>
            <a:r>
              <a:rPr lang="pt-BR" dirty="0"/>
              <a:t> de sistemas de </a:t>
            </a:r>
            <a:r>
              <a:rPr lang="pt-BR" dirty="0" err="1"/>
              <a:t>información</a:t>
            </a:r>
            <a:r>
              <a:rPr lang="pt-BR" dirty="0"/>
              <a:t> que </a:t>
            </a:r>
            <a:r>
              <a:rPr lang="pt-BR" dirty="0" err="1"/>
              <a:t>repliquen</a:t>
            </a:r>
            <a:r>
              <a:rPr lang="pt-BR" dirty="0"/>
              <a:t> </a:t>
            </a:r>
            <a:r>
              <a:rPr lang="pt-BR" dirty="0" err="1"/>
              <a:t>las</a:t>
            </a:r>
            <a:r>
              <a:rPr lang="pt-BR" dirty="0"/>
              <a:t> </a:t>
            </a:r>
            <a:r>
              <a:rPr lang="pt-BR" dirty="0" err="1"/>
              <a:t>estrategias</a:t>
            </a:r>
            <a:r>
              <a:rPr lang="pt-BR" dirty="0"/>
              <a:t> </a:t>
            </a:r>
            <a:r>
              <a:rPr lang="pt-BR" dirty="0" err="1"/>
              <a:t>mentales</a:t>
            </a:r>
            <a:r>
              <a:rPr lang="pt-BR" dirty="0"/>
              <a:t> de </a:t>
            </a:r>
            <a:r>
              <a:rPr lang="pt-BR" dirty="0" err="1"/>
              <a:t>los</a:t>
            </a:r>
            <a:r>
              <a:rPr lang="pt-BR" dirty="0"/>
              <a:t> </a:t>
            </a:r>
            <a:r>
              <a:rPr lang="pt-BR" dirty="0" err="1"/>
              <a:t>usuarios</a:t>
            </a:r>
            <a:r>
              <a:rPr lang="pt-BR" dirty="0"/>
              <a:t> para resolver </a:t>
            </a:r>
            <a:r>
              <a:rPr lang="pt-BR" dirty="0" err="1"/>
              <a:t>las</a:t>
            </a:r>
            <a:r>
              <a:rPr lang="pt-BR" dirty="0"/>
              <a:t> </a:t>
            </a:r>
            <a:r>
              <a:rPr lang="pt-BR" dirty="0" err="1"/>
              <a:t>necesidades</a:t>
            </a:r>
            <a:r>
              <a:rPr lang="pt-BR" dirty="0"/>
              <a:t> de </a:t>
            </a:r>
            <a:r>
              <a:rPr lang="pt-BR" dirty="0" err="1"/>
              <a:t>información</a:t>
            </a:r>
            <a:endParaRPr lang="pt-BR" dirty="0"/>
          </a:p>
        </p:txBody>
      </p:sp>
    </p:spTree>
    <p:extLst>
      <p:ext uri="{BB962C8B-B14F-4D97-AF65-F5344CB8AC3E}">
        <p14:creationId xmlns:p14="http://schemas.microsoft.com/office/powerpoint/2010/main" val="1864634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EC119F53-74C6-42EE-94D6-B49B67CC4838}"/>
              </a:ext>
            </a:extLst>
          </p:cNvPr>
          <p:cNvSpPr/>
          <p:nvPr/>
        </p:nvSpPr>
        <p:spPr>
          <a:xfrm>
            <a:off x="639433" y="758309"/>
            <a:ext cx="4556055" cy="707886"/>
          </a:xfrm>
          <a:prstGeom prst="rect">
            <a:avLst/>
          </a:prstGeom>
        </p:spPr>
        <p:txBody>
          <a:bodyPr wrap="none">
            <a:spAutoFit/>
          </a:bodyPr>
          <a:lstStyle/>
          <a:p>
            <a:r>
              <a:rPr lang="pl-PL" altLang="pt-BR" sz="4000" dirty="0"/>
              <a:t>K (S) + </a:t>
            </a:r>
            <a:r>
              <a:rPr lang="pt-BR" altLang="pt-BR" sz="4000" dirty="0"/>
              <a:t>   </a:t>
            </a:r>
            <a:r>
              <a:rPr lang="pl-PL" altLang="pt-BR" sz="4000" dirty="0"/>
              <a:t>I = K (S +</a:t>
            </a:r>
            <a:r>
              <a:rPr lang="pt-BR" altLang="pt-BR" sz="4000" dirty="0"/>
              <a:t>   </a:t>
            </a:r>
            <a:r>
              <a:rPr lang="pl-PL" altLang="pt-BR" sz="4000" dirty="0"/>
              <a:t> S)</a:t>
            </a:r>
            <a:endParaRPr lang="pt-BR" sz="4000" dirty="0"/>
          </a:p>
        </p:txBody>
      </p:sp>
      <p:sp>
        <p:nvSpPr>
          <p:cNvPr id="6" name="Triângulo isósceles 5">
            <a:extLst>
              <a:ext uri="{FF2B5EF4-FFF2-40B4-BE49-F238E27FC236}">
                <a16:creationId xmlns:a16="http://schemas.microsoft.com/office/drawing/2014/main" id="{1FD2F274-8690-4EFF-A60F-31E992767BD0}"/>
              </a:ext>
            </a:extLst>
          </p:cNvPr>
          <p:cNvSpPr/>
          <p:nvPr/>
        </p:nvSpPr>
        <p:spPr>
          <a:xfrm>
            <a:off x="2128838" y="897932"/>
            <a:ext cx="328611" cy="417513"/>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3200" dirty="0"/>
          </a:p>
        </p:txBody>
      </p:sp>
      <p:sp>
        <p:nvSpPr>
          <p:cNvPr id="7" name="Triângulo isósceles 6">
            <a:extLst>
              <a:ext uri="{FF2B5EF4-FFF2-40B4-BE49-F238E27FC236}">
                <a16:creationId xmlns:a16="http://schemas.microsoft.com/office/drawing/2014/main" id="{26A7544B-EFA9-4C06-BE44-5EF41D283B4C}"/>
              </a:ext>
            </a:extLst>
          </p:cNvPr>
          <p:cNvSpPr/>
          <p:nvPr/>
        </p:nvSpPr>
        <p:spPr>
          <a:xfrm>
            <a:off x="4295766" y="893161"/>
            <a:ext cx="328611" cy="417513"/>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sz="3200" dirty="0"/>
          </a:p>
        </p:txBody>
      </p:sp>
      <p:graphicFrame>
        <p:nvGraphicFramePr>
          <p:cNvPr id="8" name="Group 121">
            <a:extLst>
              <a:ext uri="{FF2B5EF4-FFF2-40B4-BE49-F238E27FC236}">
                <a16:creationId xmlns:a16="http://schemas.microsoft.com/office/drawing/2014/main" id="{8ADE0421-839E-4F44-8532-D42E550092FF}"/>
              </a:ext>
            </a:extLst>
          </p:cNvPr>
          <p:cNvGraphicFramePr>
            <a:graphicFrameLocks noGrp="1"/>
          </p:cNvGraphicFramePr>
          <p:nvPr>
            <p:extLst>
              <p:ext uri="{D42A27DB-BD31-4B8C-83A1-F6EECF244321}">
                <p14:modId xmlns:p14="http://schemas.microsoft.com/office/powerpoint/2010/main" val="2968496718"/>
              </p:ext>
            </p:extLst>
          </p:nvPr>
        </p:nvGraphicFramePr>
        <p:xfrm>
          <a:off x="228601" y="1905970"/>
          <a:ext cx="5867399" cy="4437679"/>
        </p:xfrm>
        <a:graphic>
          <a:graphicData uri="http://schemas.openxmlformats.org/drawingml/2006/table">
            <a:tbl>
              <a:tblPr/>
              <a:tblGrid>
                <a:gridCol w="1331557">
                  <a:extLst>
                    <a:ext uri="{9D8B030D-6E8A-4147-A177-3AD203B41FA5}">
                      <a16:colId xmlns:a16="http://schemas.microsoft.com/office/drawing/2014/main" val="20000"/>
                    </a:ext>
                  </a:extLst>
                </a:gridCol>
                <a:gridCol w="2267920">
                  <a:extLst>
                    <a:ext uri="{9D8B030D-6E8A-4147-A177-3AD203B41FA5}">
                      <a16:colId xmlns:a16="http://schemas.microsoft.com/office/drawing/2014/main" val="20001"/>
                    </a:ext>
                  </a:extLst>
                </a:gridCol>
                <a:gridCol w="2267922">
                  <a:extLst>
                    <a:ext uri="{9D8B030D-6E8A-4147-A177-3AD203B41FA5}">
                      <a16:colId xmlns:a16="http://schemas.microsoft.com/office/drawing/2014/main" val="20002"/>
                    </a:ext>
                  </a:extLst>
                </a:gridCol>
              </a:tblGrid>
              <a:tr h="46441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pt-BR" sz="1600" b="0" i="0" u="none" strike="noStrike" cap="none" normalizeH="0" baseline="0" dirty="0">
                        <a:ln>
                          <a:noFill/>
                        </a:ln>
                        <a:solidFill>
                          <a:schemeClr val="tx1"/>
                        </a:solidFill>
                        <a:effectLst/>
                        <a:latin typeface="Arial" charset="0"/>
                      </a:endParaRPr>
                    </a:p>
                  </a:txBody>
                  <a:tcPr marL="91426" marR="91426" marT="45717" marB="45717"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1" i="0" u="none" strike="noStrike" cap="none" normalizeH="0" baseline="0" dirty="0">
                          <a:ln>
                            <a:noFill/>
                          </a:ln>
                          <a:solidFill>
                            <a:schemeClr val="tx1"/>
                          </a:solidFill>
                          <a:effectLst/>
                          <a:latin typeface="Times New Roman" pitchFamily="18" charset="0"/>
                          <a:cs typeface="Times New Roman" pitchFamily="18" charset="0"/>
                        </a:rPr>
                        <a:t>INTANGÍVEL</a:t>
                      </a:r>
                      <a:endParaRPr kumimoji="0" lang="pt-BR" sz="1600" b="0" i="0" u="none" strike="noStrike" cap="none" normalizeH="0" baseline="0" dirty="0">
                        <a:ln>
                          <a:noFill/>
                        </a:ln>
                        <a:solidFill>
                          <a:schemeClr val="tx1"/>
                        </a:solidFill>
                        <a:effectLst/>
                        <a:latin typeface="Times New Roman" pitchFamily="18" charset="0"/>
                        <a:cs typeface="Times New Roman" pitchFamily="18" charset="0"/>
                      </a:endParaRPr>
                    </a:p>
                  </a:txBody>
                  <a:tcPr marL="91426" marR="91426" marT="45717" marB="45717"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1" i="0" u="none" strike="noStrike" cap="none" normalizeH="0" baseline="0">
                          <a:ln>
                            <a:noFill/>
                          </a:ln>
                          <a:solidFill>
                            <a:schemeClr val="tx1"/>
                          </a:solidFill>
                          <a:effectLst/>
                          <a:latin typeface="Times New Roman" pitchFamily="18" charset="0"/>
                          <a:cs typeface="Times New Roman" pitchFamily="18" charset="0"/>
                        </a:rPr>
                        <a:t>TANGÍVEL</a:t>
                      </a:r>
                      <a:endParaRPr kumimoji="0" lang="pt-BR" sz="1600" b="0" i="0" u="none" strike="noStrike" cap="none" normalizeH="0" baseline="0">
                        <a:ln>
                          <a:noFill/>
                        </a:ln>
                        <a:solidFill>
                          <a:schemeClr val="tx1"/>
                        </a:solidFill>
                        <a:effectLst/>
                        <a:latin typeface="Arial" charset="0"/>
                      </a:endParaRPr>
                    </a:p>
                  </a:txBody>
                  <a:tcPr marL="91426" marR="91426" marT="45717" marB="45717"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71725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1" i="0" u="none" strike="noStrike" cap="none" normalizeH="0" baseline="0" dirty="0">
                          <a:ln>
                            <a:noFill/>
                          </a:ln>
                          <a:solidFill>
                            <a:schemeClr val="tx1"/>
                          </a:solidFill>
                          <a:effectLst/>
                          <a:latin typeface="Times New Roman" pitchFamily="18" charset="0"/>
                          <a:cs typeface="Times New Roman" pitchFamily="18" charset="0"/>
                        </a:rPr>
                        <a:t>ENTIDADE</a:t>
                      </a:r>
                      <a:endParaRPr kumimoji="0" lang="pt-BR" sz="1600" b="0" i="0" u="none" strike="noStrike" cap="none" normalizeH="0" baseline="0" dirty="0">
                        <a:ln>
                          <a:noFill/>
                        </a:ln>
                        <a:solidFill>
                          <a:schemeClr val="tx1"/>
                        </a:solidFill>
                        <a:effectLst/>
                        <a:latin typeface="Arial" charset="0"/>
                      </a:endParaRPr>
                    </a:p>
                  </a:txBody>
                  <a:tcPr marL="91426" marR="91426" marT="45717" marB="45717"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a:ln>
                            <a:noFill/>
                          </a:ln>
                          <a:solidFill>
                            <a:schemeClr val="tx1"/>
                          </a:solidFill>
                          <a:effectLst/>
                          <a:latin typeface="Times New Roman" pitchFamily="18" charset="0"/>
                          <a:cs typeface="Times New Roman" pitchFamily="18" charset="0"/>
                        </a:rPr>
                        <a:t>2.Informação-como-conhecimento</a:t>
                      </a:r>
                    </a:p>
                    <a:p>
                      <a:pPr marL="0" marR="0" lvl="0" indent="0" algn="ctr" defTabSz="914400" rtl="0" eaLnBrk="0" fontAlgn="base" latinLnBrk="0" hangingPunct="0">
                        <a:lnSpc>
                          <a:spcPct val="100000"/>
                        </a:lnSpc>
                        <a:spcBef>
                          <a:spcPct val="0"/>
                        </a:spcBef>
                        <a:spcAft>
                          <a:spcPct val="0"/>
                        </a:spcAft>
                        <a:buClrTx/>
                        <a:buSzTx/>
                        <a:buFontTx/>
                        <a:buNone/>
                        <a:tabLst/>
                      </a:pPr>
                      <a:r>
                        <a:rPr kumimoji="0" lang="pt-BR" sz="1600" b="0" i="0" u="none" strike="noStrike" cap="none" normalizeH="0" baseline="0" dirty="0">
                          <a:ln>
                            <a:noFill/>
                          </a:ln>
                          <a:solidFill>
                            <a:schemeClr val="tx1"/>
                          </a:solidFill>
                          <a:effectLst/>
                          <a:latin typeface="Times New Roman" pitchFamily="18" charset="0"/>
                          <a:cs typeface="Times New Roman" pitchFamily="18" charset="0"/>
                        </a:rPr>
                        <a:t>Conhecimento; aquilo que é percebido em (1), relativo a um fato ou assunto</a:t>
                      </a:r>
                      <a:endParaRPr kumimoji="0" lang="pt-BR" sz="1600" b="0" i="0" u="none" strike="noStrike" cap="none" normalizeH="0" baseline="0" dirty="0">
                        <a:ln>
                          <a:noFill/>
                        </a:ln>
                        <a:solidFill>
                          <a:schemeClr val="tx1"/>
                        </a:solidFill>
                        <a:effectLst/>
                        <a:latin typeface="Arial" charset="0"/>
                      </a:endParaRPr>
                    </a:p>
                  </a:txBody>
                  <a:tcPr marL="91426" marR="91426"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228600" algn="l"/>
                        </a:tabLst>
                      </a:pPr>
                      <a:r>
                        <a:rPr kumimoji="0" lang="pt-BR" sz="1600" b="0" i="0" u="none" strike="noStrike" cap="none" normalizeH="0" baseline="0" dirty="0">
                          <a:ln>
                            <a:noFill/>
                          </a:ln>
                          <a:solidFill>
                            <a:schemeClr val="tx1"/>
                          </a:solidFill>
                          <a:effectLst/>
                          <a:latin typeface="Times New Roman" pitchFamily="18" charset="0"/>
                          <a:cs typeface="Times New Roman" pitchFamily="18" charset="0"/>
                        </a:rPr>
                        <a:t>3. Informação-como-coisa</a:t>
                      </a:r>
                    </a:p>
                    <a:p>
                      <a:pPr marL="0" marR="0" lvl="0" indent="0" algn="ctr" defTabSz="914400" rtl="0" eaLnBrk="0" fontAlgn="base" latinLnBrk="0" hangingPunct="0">
                        <a:lnSpc>
                          <a:spcPct val="100000"/>
                        </a:lnSpc>
                        <a:spcBef>
                          <a:spcPct val="0"/>
                        </a:spcBef>
                        <a:spcAft>
                          <a:spcPct val="0"/>
                        </a:spcAft>
                        <a:buClrTx/>
                        <a:buSzTx/>
                        <a:buFontTx/>
                        <a:buNone/>
                        <a:tabLst>
                          <a:tab pos="228600" algn="l"/>
                        </a:tabLst>
                      </a:pPr>
                      <a:r>
                        <a:rPr kumimoji="0" lang="pt-BR" sz="1600" b="0" i="0" u="none" strike="noStrike" cap="none" normalizeH="0" baseline="0" dirty="0">
                          <a:ln>
                            <a:noFill/>
                          </a:ln>
                          <a:solidFill>
                            <a:schemeClr val="tx1"/>
                          </a:solidFill>
                          <a:effectLst/>
                          <a:latin typeface="Times New Roman" pitchFamily="18" charset="0"/>
                          <a:cs typeface="Times New Roman" pitchFamily="18" charset="0"/>
                        </a:rPr>
                        <a:t>Dados, documentos; propriedade de proporcionar conhecimento de algo</a:t>
                      </a:r>
                      <a:endParaRPr kumimoji="0" lang="pt-BR" sz="1600" b="0" i="0" u="none" strike="noStrike" cap="none" normalizeH="0" baseline="0" dirty="0">
                        <a:ln>
                          <a:noFill/>
                        </a:ln>
                        <a:solidFill>
                          <a:schemeClr val="tx1"/>
                        </a:solidFill>
                        <a:effectLst/>
                        <a:latin typeface="Arial" charset="0"/>
                      </a:endParaRPr>
                    </a:p>
                  </a:txBody>
                  <a:tcPr marL="91426" marR="91426" marT="45717" marB="45717"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5600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1" i="0" u="none" strike="noStrike" cap="none" normalizeH="0" baseline="0">
                          <a:ln>
                            <a:noFill/>
                          </a:ln>
                          <a:solidFill>
                            <a:schemeClr val="tx1"/>
                          </a:solidFill>
                          <a:effectLst/>
                          <a:latin typeface="Times New Roman" pitchFamily="18" charset="0"/>
                          <a:cs typeface="Times New Roman" pitchFamily="18" charset="0"/>
                        </a:rPr>
                        <a:t>PROCESSO</a:t>
                      </a:r>
                      <a:endParaRPr kumimoji="0" lang="pt-BR" sz="1600" b="0" i="0" u="none" strike="noStrike" cap="none" normalizeH="0" baseline="0">
                        <a:ln>
                          <a:noFill/>
                        </a:ln>
                        <a:solidFill>
                          <a:schemeClr val="tx1"/>
                        </a:solidFill>
                        <a:effectLst/>
                        <a:latin typeface="Arial" charset="0"/>
                      </a:endParaRPr>
                    </a:p>
                  </a:txBody>
                  <a:tcPr marL="91426" marR="91426" marT="45717" marB="45717"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a:ln>
                            <a:noFill/>
                          </a:ln>
                          <a:solidFill>
                            <a:schemeClr val="tx1"/>
                          </a:solidFill>
                          <a:effectLst/>
                          <a:latin typeface="Times New Roman" pitchFamily="18" charset="0"/>
                          <a:cs typeface="Times New Roman" pitchFamily="18" charset="0"/>
                        </a:rPr>
                        <a:t>1. Informação-como-processo</a:t>
                      </a:r>
                    </a:p>
                    <a:p>
                      <a:pPr marL="0" marR="0" lvl="0" indent="0" algn="ctr" defTabSz="914400" rtl="0" eaLnBrk="0" fontAlgn="base" latinLnBrk="0" hangingPunct="0">
                        <a:lnSpc>
                          <a:spcPct val="100000"/>
                        </a:lnSpc>
                        <a:spcBef>
                          <a:spcPct val="0"/>
                        </a:spcBef>
                        <a:spcAft>
                          <a:spcPct val="0"/>
                        </a:spcAft>
                        <a:buClrTx/>
                        <a:buSzTx/>
                        <a:buFontTx/>
                        <a:buNone/>
                        <a:tabLst/>
                      </a:pPr>
                      <a:r>
                        <a:rPr kumimoji="0" lang="pt-BR" sz="1600" b="0" i="0" u="none" strike="noStrike" cap="none" normalizeH="0" baseline="0" dirty="0">
                          <a:ln>
                            <a:noFill/>
                          </a:ln>
                          <a:solidFill>
                            <a:schemeClr val="tx1"/>
                          </a:solidFill>
                          <a:effectLst/>
                          <a:latin typeface="Times New Roman" pitchFamily="18" charset="0"/>
                          <a:cs typeface="Times New Roman" pitchFamily="18" charset="0"/>
                        </a:rPr>
                        <a:t>Se tornar informado, aquilo que a pessoa conhece é </a:t>
                      </a:r>
                      <a:r>
                        <a:rPr kumimoji="0" lang="pt-BR" sz="1600" b="0" i="0" u="none" strike="noStrike" cap="none" normalizeH="0" baseline="0" dirty="0" err="1">
                          <a:ln>
                            <a:noFill/>
                          </a:ln>
                          <a:solidFill>
                            <a:schemeClr val="tx1"/>
                          </a:solidFill>
                          <a:effectLst/>
                          <a:latin typeface="Times New Roman" pitchFamily="18" charset="0"/>
                          <a:cs typeface="Times New Roman" pitchFamily="18" charset="0"/>
                        </a:rPr>
                        <a:t>alterado;o</a:t>
                      </a:r>
                      <a:r>
                        <a:rPr kumimoji="0" lang="pt-BR" sz="1600" b="0" i="0" u="none" strike="noStrike" cap="none" normalizeH="0" baseline="0" dirty="0">
                          <a:ln>
                            <a:noFill/>
                          </a:ln>
                          <a:solidFill>
                            <a:schemeClr val="tx1"/>
                          </a:solidFill>
                          <a:effectLst/>
                          <a:latin typeface="Times New Roman" pitchFamily="18" charset="0"/>
                          <a:cs typeface="Times New Roman" pitchFamily="18" charset="0"/>
                        </a:rPr>
                        <a:t> ato de informar, a comunicação do conhecimento</a:t>
                      </a:r>
                      <a:endParaRPr kumimoji="0" lang="pt-BR" sz="1600" b="0" i="0" u="none" strike="noStrike" cap="none" normalizeH="0" baseline="0" dirty="0">
                        <a:ln>
                          <a:noFill/>
                        </a:ln>
                        <a:solidFill>
                          <a:schemeClr val="tx1"/>
                        </a:solidFill>
                        <a:effectLst/>
                        <a:latin typeface="Arial" charset="0"/>
                      </a:endParaRPr>
                    </a:p>
                  </a:txBody>
                  <a:tcPr marL="91426" marR="91426"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228600" algn="l"/>
                        </a:tabLst>
                      </a:pPr>
                      <a:r>
                        <a:rPr kumimoji="0" lang="pt-BR" sz="1600" b="0" i="0" u="none" strike="noStrike" cap="none" normalizeH="0" baseline="0" dirty="0">
                          <a:ln>
                            <a:noFill/>
                          </a:ln>
                          <a:solidFill>
                            <a:schemeClr val="tx1"/>
                          </a:solidFill>
                          <a:effectLst/>
                          <a:latin typeface="Times New Roman" pitchFamily="18" charset="0"/>
                          <a:cs typeface="Times New Roman" pitchFamily="18" charset="0"/>
                        </a:rPr>
                        <a:t>4. Processamento da informação</a:t>
                      </a:r>
                    </a:p>
                    <a:p>
                      <a:pPr marL="0" marR="0" lvl="0" indent="0" algn="ctr" defTabSz="914400" rtl="0" eaLnBrk="0" fontAlgn="base" latinLnBrk="0" hangingPunct="0">
                        <a:lnSpc>
                          <a:spcPct val="100000"/>
                        </a:lnSpc>
                        <a:spcBef>
                          <a:spcPct val="0"/>
                        </a:spcBef>
                        <a:spcAft>
                          <a:spcPct val="0"/>
                        </a:spcAft>
                        <a:buClrTx/>
                        <a:buSzTx/>
                        <a:buFontTx/>
                        <a:buNone/>
                        <a:tabLst>
                          <a:tab pos="228600" algn="l"/>
                        </a:tabLst>
                      </a:pPr>
                      <a:r>
                        <a:rPr kumimoji="0" lang="pt-BR" sz="1600" b="0" i="0" u="none" strike="noStrike" cap="none" normalizeH="0" baseline="0" dirty="0">
                          <a:ln>
                            <a:noFill/>
                          </a:ln>
                          <a:solidFill>
                            <a:schemeClr val="tx1"/>
                          </a:solidFill>
                          <a:effectLst/>
                          <a:latin typeface="Times New Roman" pitchFamily="18" charset="0"/>
                          <a:cs typeface="Times New Roman" pitchFamily="18" charset="0"/>
                        </a:rPr>
                        <a:t>Processamento dos dados; tratamento, manuseio e obtenção de novas formas ou versões de (3)</a:t>
                      </a:r>
                      <a:endParaRPr kumimoji="0" lang="pt-BR" sz="1600" b="0" i="0" u="none" strike="noStrike" cap="none" normalizeH="0" baseline="0" dirty="0">
                        <a:ln>
                          <a:noFill/>
                        </a:ln>
                        <a:solidFill>
                          <a:schemeClr val="tx1"/>
                        </a:solidFill>
                        <a:effectLst/>
                        <a:latin typeface="Arial" charset="0"/>
                      </a:endParaRPr>
                    </a:p>
                  </a:txBody>
                  <a:tcPr marL="91426" marR="91426" marT="45717" marB="45717"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pic>
        <p:nvPicPr>
          <p:cNvPr id="9" name="Imagem 26">
            <a:extLst>
              <a:ext uri="{FF2B5EF4-FFF2-40B4-BE49-F238E27FC236}">
                <a16:creationId xmlns:a16="http://schemas.microsoft.com/office/drawing/2014/main" id="{EA5F87EE-3B03-4A48-9680-65BEFD29B2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1753" y="1112252"/>
            <a:ext cx="5283201" cy="4128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012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CA22448E-872A-4BB5-8FCA-C2CF3F1FF06D}"/>
              </a:ext>
            </a:extLst>
          </p:cNvPr>
          <p:cNvSpPr>
            <a:spLocks noGrp="1"/>
          </p:cNvSpPr>
          <p:nvPr>
            <p:ph idx="1"/>
          </p:nvPr>
        </p:nvSpPr>
        <p:spPr>
          <a:xfrm>
            <a:off x="838200" y="771525"/>
            <a:ext cx="10515600" cy="5405438"/>
          </a:xfrm>
        </p:spPr>
        <p:txBody>
          <a:bodyPr/>
          <a:lstStyle/>
          <a:p>
            <a:r>
              <a:rPr lang="pt-BR" dirty="0" err="1"/>
              <a:t>Siglo</a:t>
            </a:r>
            <a:r>
              <a:rPr lang="pt-BR" dirty="0"/>
              <a:t> XXI: Modelo sociocultural, fundamentado </a:t>
            </a:r>
            <a:r>
              <a:rPr lang="pt-BR" dirty="0" err="1"/>
              <a:t>en</a:t>
            </a:r>
            <a:r>
              <a:rPr lang="pt-BR" dirty="0"/>
              <a:t> una perspectiva intersubjetiva, que </a:t>
            </a:r>
            <a:r>
              <a:rPr lang="pt-BR" dirty="0" err="1"/>
              <a:t>ve</a:t>
            </a:r>
            <a:r>
              <a:rPr lang="pt-BR" dirty="0"/>
              <a:t> </a:t>
            </a:r>
            <a:r>
              <a:rPr lang="pt-BR" dirty="0" err="1"/>
              <a:t>la</a:t>
            </a:r>
            <a:r>
              <a:rPr lang="pt-BR" dirty="0"/>
              <a:t> </a:t>
            </a:r>
            <a:r>
              <a:rPr lang="pt-BR" dirty="0" err="1"/>
              <a:t>información</a:t>
            </a:r>
            <a:r>
              <a:rPr lang="pt-BR" dirty="0"/>
              <a:t> como </a:t>
            </a:r>
            <a:r>
              <a:rPr lang="pt-BR" dirty="0" err="1"/>
              <a:t>un</a:t>
            </a:r>
            <a:r>
              <a:rPr lang="pt-BR" dirty="0"/>
              <a:t> fenómeno socialmente </a:t>
            </a:r>
            <a:r>
              <a:rPr lang="pt-BR" dirty="0" err="1"/>
              <a:t>construido</a:t>
            </a:r>
            <a:r>
              <a:rPr lang="pt-BR" dirty="0"/>
              <a:t> y </a:t>
            </a:r>
            <a:r>
              <a:rPr lang="pt-BR" dirty="0" err="1"/>
              <a:t>dinámicamente</a:t>
            </a:r>
            <a:r>
              <a:rPr lang="pt-BR" dirty="0"/>
              <a:t> relacionado </a:t>
            </a:r>
            <a:r>
              <a:rPr lang="pt-BR" dirty="0" err="1"/>
              <a:t>con</a:t>
            </a:r>
            <a:r>
              <a:rPr lang="pt-BR" dirty="0"/>
              <a:t> sus contextos </a:t>
            </a:r>
            <a:r>
              <a:rPr lang="pt-BR" dirty="0" err="1"/>
              <a:t>sociales</a:t>
            </a:r>
            <a:r>
              <a:rPr lang="pt-BR" dirty="0"/>
              <a:t>, políticos, económicos, tecnológicos y jurídicos. Se </a:t>
            </a:r>
            <a:r>
              <a:rPr lang="pt-BR" dirty="0" err="1"/>
              <a:t>expresa</a:t>
            </a:r>
            <a:r>
              <a:rPr lang="pt-BR" dirty="0"/>
              <a:t> </a:t>
            </a:r>
            <a:r>
              <a:rPr lang="pt-BR" dirty="0" err="1"/>
              <a:t>en</a:t>
            </a:r>
            <a:r>
              <a:rPr lang="pt-BR" dirty="0"/>
              <a:t> </a:t>
            </a:r>
            <a:r>
              <a:rPr lang="pt-BR" dirty="0" err="1"/>
              <a:t>teorías</a:t>
            </a:r>
            <a:r>
              <a:rPr lang="pt-BR" dirty="0"/>
              <a:t> </a:t>
            </a:r>
            <a:r>
              <a:rPr lang="pt-BR" dirty="0" err="1"/>
              <a:t>contemporáneas</a:t>
            </a:r>
            <a:r>
              <a:rPr lang="pt-BR" dirty="0"/>
              <a:t> tales como </a:t>
            </a:r>
            <a:r>
              <a:rPr lang="pt-BR" dirty="0" err="1"/>
              <a:t>el</a:t>
            </a:r>
            <a:r>
              <a:rPr lang="pt-BR" dirty="0"/>
              <a:t> </a:t>
            </a:r>
            <a:r>
              <a:rPr lang="pt-BR" dirty="0" err="1"/>
              <a:t>análisis</a:t>
            </a:r>
            <a:r>
              <a:rPr lang="pt-BR" dirty="0"/>
              <a:t> de </a:t>
            </a:r>
            <a:r>
              <a:rPr lang="pt-BR" dirty="0" err="1"/>
              <a:t>dominio</a:t>
            </a:r>
            <a:r>
              <a:rPr lang="pt-BR" dirty="0"/>
              <a:t>, </a:t>
            </a:r>
            <a:r>
              <a:rPr lang="pt-BR" dirty="0" err="1"/>
              <a:t>altmetrics</a:t>
            </a:r>
            <a:r>
              <a:rPr lang="pt-BR" dirty="0"/>
              <a:t>, </a:t>
            </a:r>
            <a:r>
              <a:rPr lang="pt-BR" dirty="0" err="1"/>
              <a:t>orientación</a:t>
            </a:r>
            <a:r>
              <a:rPr lang="pt-BR" dirty="0"/>
              <a:t> informacional, </a:t>
            </a:r>
            <a:r>
              <a:rPr lang="pt-BR" dirty="0" err="1"/>
              <a:t>los</a:t>
            </a:r>
            <a:r>
              <a:rPr lang="pt-BR" dirty="0"/>
              <a:t> regímenes de </a:t>
            </a:r>
            <a:r>
              <a:rPr lang="pt-BR" dirty="0" err="1"/>
              <a:t>información</a:t>
            </a:r>
            <a:r>
              <a:rPr lang="pt-BR" dirty="0"/>
              <a:t>, </a:t>
            </a:r>
            <a:r>
              <a:rPr lang="pt-BR" dirty="0" err="1"/>
              <a:t>las</a:t>
            </a:r>
            <a:r>
              <a:rPr lang="pt-BR" dirty="0"/>
              <a:t> humanidades </a:t>
            </a:r>
            <a:r>
              <a:rPr lang="pt-BR" dirty="0" err="1"/>
              <a:t>digitales</a:t>
            </a:r>
            <a:r>
              <a:rPr lang="pt-BR" dirty="0"/>
              <a:t>, </a:t>
            </a:r>
            <a:r>
              <a:rPr lang="pt-BR" dirty="0" err="1"/>
              <a:t>la</a:t>
            </a:r>
            <a:r>
              <a:rPr lang="pt-BR" dirty="0"/>
              <a:t> </a:t>
            </a:r>
            <a:r>
              <a:rPr lang="pt-BR" dirty="0" err="1"/>
              <a:t>curaduría</a:t>
            </a:r>
            <a:r>
              <a:rPr lang="pt-BR" dirty="0"/>
              <a:t> digital, </a:t>
            </a:r>
            <a:r>
              <a:rPr lang="pt-BR" dirty="0" err="1"/>
              <a:t>las</a:t>
            </a:r>
            <a:r>
              <a:rPr lang="pt-BR" dirty="0"/>
              <a:t> </a:t>
            </a:r>
            <a:r>
              <a:rPr lang="pt-BR" dirty="0" err="1"/>
              <a:t>prácticas</a:t>
            </a:r>
            <a:r>
              <a:rPr lang="pt-BR" dirty="0"/>
              <a:t> </a:t>
            </a:r>
            <a:r>
              <a:rPr lang="pt-BR" dirty="0" err="1"/>
              <a:t>informacionales</a:t>
            </a:r>
            <a:endParaRPr lang="pt-BR" dirty="0"/>
          </a:p>
        </p:txBody>
      </p:sp>
    </p:spTree>
    <p:extLst>
      <p:ext uri="{BB962C8B-B14F-4D97-AF65-F5344CB8AC3E}">
        <p14:creationId xmlns:p14="http://schemas.microsoft.com/office/powerpoint/2010/main" val="820979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Resultado de imagem para berger luckmann social construction of reality">
            <a:extLst>
              <a:ext uri="{FF2B5EF4-FFF2-40B4-BE49-F238E27FC236}">
                <a16:creationId xmlns:a16="http://schemas.microsoft.com/office/drawing/2014/main" id="{955784E6-A22F-42D9-81AF-D0F796BF0D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542" y="2463801"/>
            <a:ext cx="5394458" cy="405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m 27">
            <a:extLst>
              <a:ext uri="{FF2B5EF4-FFF2-40B4-BE49-F238E27FC236}">
                <a16:creationId xmlns:a16="http://schemas.microsoft.com/office/drawing/2014/main" id="{C7654C2D-D3D1-4AFF-8254-DA37933B2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209" y="269082"/>
            <a:ext cx="5615529"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9634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94130160-9A47-45EE-9D10-7D27F51DF82F}"/>
              </a:ext>
            </a:extLst>
          </p:cNvPr>
          <p:cNvSpPr>
            <a:spLocks noGrp="1"/>
          </p:cNvSpPr>
          <p:nvPr>
            <p:ph type="title"/>
          </p:nvPr>
        </p:nvSpPr>
        <p:spPr>
          <a:xfrm>
            <a:off x="640079" y="2053641"/>
            <a:ext cx="3669161" cy="2760098"/>
          </a:xfrm>
        </p:spPr>
        <p:txBody>
          <a:bodyPr>
            <a:normAutofit/>
          </a:bodyPr>
          <a:lstStyle/>
          <a:p>
            <a:r>
              <a:rPr lang="pt-BR" sz="4100">
                <a:solidFill>
                  <a:srgbClr val="FFFFFF"/>
                </a:solidFill>
              </a:rPr>
              <a:t>7. Consideraciones</a:t>
            </a:r>
          </a:p>
        </p:txBody>
      </p:sp>
      <p:sp>
        <p:nvSpPr>
          <p:cNvPr id="3" name="Espaço Reservado para Conteúdo 2">
            <a:extLst>
              <a:ext uri="{FF2B5EF4-FFF2-40B4-BE49-F238E27FC236}">
                <a16:creationId xmlns:a16="http://schemas.microsoft.com/office/drawing/2014/main" id="{E6FF1C71-1A35-4477-9129-4229EE921ECB}"/>
              </a:ext>
            </a:extLst>
          </p:cNvPr>
          <p:cNvSpPr>
            <a:spLocks noGrp="1"/>
          </p:cNvSpPr>
          <p:nvPr>
            <p:ph idx="1"/>
          </p:nvPr>
        </p:nvSpPr>
        <p:spPr>
          <a:xfrm>
            <a:off x="6090574" y="801866"/>
            <a:ext cx="5306084" cy="5230634"/>
          </a:xfrm>
        </p:spPr>
        <p:txBody>
          <a:bodyPr anchor="ctr">
            <a:normAutofit/>
          </a:bodyPr>
          <a:lstStyle/>
          <a:p>
            <a:r>
              <a:rPr lang="pt-BR" sz="2400">
                <a:solidFill>
                  <a:srgbClr val="000000"/>
                </a:solidFill>
              </a:rPr>
              <a:t>Es necesario evaluar el potencial explicativo de cada uno de estos modelos para verificar sus posibilidades de contribución al estudio de la posverdad en términos de análisis del fenómeno y propuestas de actuación profesional e institucional frente a su existencia</a:t>
            </a:r>
          </a:p>
        </p:txBody>
      </p:sp>
    </p:spTree>
    <p:extLst>
      <p:ext uri="{BB962C8B-B14F-4D97-AF65-F5344CB8AC3E}">
        <p14:creationId xmlns:p14="http://schemas.microsoft.com/office/powerpoint/2010/main" val="2530081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1D361744-6378-4C94-89B4-E4EA3E1BFAD3}"/>
              </a:ext>
            </a:extLst>
          </p:cNvPr>
          <p:cNvSpPr>
            <a:spLocks noGrp="1"/>
          </p:cNvSpPr>
          <p:nvPr>
            <p:ph type="title"/>
          </p:nvPr>
        </p:nvSpPr>
        <p:spPr>
          <a:xfrm>
            <a:off x="640079" y="2053641"/>
            <a:ext cx="3669161" cy="2760098"/>
          </a:xfrm>
        </p:spPr>
        <p:txBody>
          <a:bodyPr>
            <a:normAutofit/>
          </a:bodyPr>
          <a:lstStyle/>
          <a:p>
            <a:r>
              <a:rPr lang="pt-BR">
                <a:solidFill>
                  <a:srgbClr val="FFFFFF"/>
                </a:solidFill>
              </a:rPr>
              <a:t>8. Referencias</a:t>
            </a:r>
          </a:p>
        </p:txBody>
      </p:sp>
      <p:sp>
        <p:nvSpPr>
          <p:cNvPr id="3" name="Espaço Reservado para Conteúdo 2">
            <a:extLst>
              <a:ext uri="{FF2B5EF4-FFF2-40B4-BE49-F238E27FC236}">
                <a16:creationId xmlns:a16="http://schemas.microsoft.com/office/drawing/2014/main" id="{3D02EE52-2477-4C30-AD17-E6DBC6699331}"/>
              </a:ext>
            </a:extLst>
          </p:cNvPr>
          <p:cNvSpPr>
            <a:spLocks noGrp="1"/>
          </p:cNvSpPr>
          <p:nvPr>
            <p:ph idx="1"/>
          </p:nvPr>
        </p:nvSpPr>
        <p:spPr>
          <a:xfrm>
            <a:off x="5686425" y="200025"/>
            <a:ext cx="6243637" cy="6543675"/>
          </a:xfrm>
        </p:spPr>
        <p:txBody>
          <a:bodyPr anchor="ctr">
            <a:normAutofit fontScale="70000" lnSpcReduction="20000"/>
          </a:bodyPr>
          <a:lstStyle/>
          <a:p>
            <a:pPr marL="0" indent="0">
              <a:buNone/>
            </a:pPr>
            <a:r>
              <a:rPr lang="es-ES_tradnl" sz="1600" dirty="0">
                <a:solidFill>
                  <a:srgbClr val="000000"/>
                </a:solidFill>
              </a:rPr>
              <a:t>ALAPONT, M. P. </a:t>
            </a:r>
            <a:r>
              <a:rPr lang="es-ES_tradnl" sz="1600" b="1" dirty="0">
                <a:solidFill>
                  <a:srgbClr val="000000"/>
                </a:solidFill>
              </a:rPr>
              <a:t>La comunicación en la era Trump</a:t>
            </a:r>
            <a:r>
              <a:rPr lang="es-ES_tradnl" sz="1600" dirty="0">
                <a:solidFill>
                  <a:srgbClr val="000000"/>
                </a:solidFill>
              </a:rPr>
              <a:t>. Barcelona: UOC, 2017.</a:t>
            </a:r>
            <a:endParaRPr lang="pt-BR" sz="1600" dirty="0">
              <a:solidFill>
                <a:srgbClr val="000000"/>
              </a:solidFill>
            </a:endParaRPr>
          </a:p>
          <a:p>
            <a:pPr marL="0" indent="0">
              <a:buNone/>
            </a:pPr>
            <a:r>
              <a:rPr lang="es-ES_tradnl" sz="1600" dirty="0">
                <a:solidFill>
                  <a:srgbClr val="000000"/>
                </a:solidFill>
              </a:rPr>
              <a:t>APARICI, R.; GARCÍA-MARÍN, M. (</a:t>
            </a:r>
            <a:r>
              <a:rPr lang="es-ES_tradnl" sz="1600" dirty="0" err="1">
                <a:solidFill>
                  <a:srgbClr val="000000"/>
                </a:solidFill>
              </a:rPr>
              <a:t>Coords</a:t>
            </a:r>
            <a:r>
              <a:rPr lang="es-ES_tradnl" sz="1600" dirty="0">
                <a:solidFill>
                  <a:srgbClr val="000000"/>
                </a:solidFill>
              </a:rPr>
              <a:t>). </a:t>
            </a:r>
            <a:r>
              <a:rPr lang="es-ES_tradnl" sz="1600" b="1" dirty="0">
                <a:solidFill>
                  <a:srgbClr val="000000"/>
                </a:solidFill>
              </a:rPr>
              <a:t>La posverdad</a:t>
            </a:r>
            <a:r>
              <a:rPr lang="es-ES_tradnl" sz="1600" dirty="0">
                <a:solidFill>
                  <a:srgbClr val="000000"/>
                </a:solidFill>
              </a:rPr>
              <a:t>: una </a:t>
            </a:r>
            <a:r>
              <a:rPr lang="es-ES_tradnl" sz="1600" dirty="0" err="1">
                <a:solidFill>
                  <a:srgbClr val="000000"/>
                </a:solidFill>
              </a:rPr>
              <a:t>cartografia</a:t>
            </a:r>
            <a:r>
              <a:rPr lang="es-ES_tradnl" sz="1600" dirty="0">
                <a:solidFill>
                  <a:srgbClr val="000000"/>
                </a:solidFill>
              </a:rPr>
              <a:t> de los </a:t>
            </a:r>
            <a:r>
              <a:rPr lang="es-ES_tradnl" sz="1600" dirty="0" err="1">
                <a:solidFill>
                  <a:srgbClr val="000000"/>
                </a:solidFill>
              </a:rPr>
              <a:t>médios</a:t>
            </a:r>
            <a:r>
              <a:rPr lang="es-ES_tradnl" sz="1600" dirty="0">
                <a:solidFill>
                  <a:srgbClr val="000000"/>
                </a:solidFill>
              </a:rPr>
              <a:t>, las redes y la política. Barcelona: Gedisa, 2019.</a:t>
            </a:r>
            <a:endParaRPr lang="pt-BR" sz="1600" dirty="0">
              <a:solidFill>
                <a:srgbClr val="000000"/>
              </a:solidFill>
            </a:endParaRPr>
          </a:p>
          <a:p>
            <a:pPr marL="0" indent="0">
              <a:buNone/>
            </a:pPr>
            <a:r>
              <a:rPr lang="es-ES_tradnl" sz="1600" dirty="0">
                <a:solidFill>
                  <a:srgbClr val="000000"/>
                </a:solidFill>
              </a:rPr>
              <a:t>BAWDEN, D.; ROBINSON, L. </a:t>
            </a:r>
            <a:r>
              <a:rPr lang="es-ES_tradnl" sz="1600" b="1" dirty="0" err="1">
                <a:solidFill>
                  <a:srgbClr val="000000"/>
                </a:solidFill>
              </a:rPr>
              <a:t>Introduction</a:t>
            </a:r>
            <a:r>
              <a:rPr lang="es-ES_tradnl" sz="1600" b="1" dirty="0">
                <a:solidFill>
                  <a:srgbClr val="000000"/>
                </a:solidFill>
              </a:rPr>
              <a:t> </a:t>
            </a:r>
            <a:r>
              <a:rPr lang="es-ES_tradnl" sz="1600" b="1" dirty="0" err="1">
                <a:solidFill>
                  <a:srgbClr val="000000"/>
                </a:solidFill>
              </a:rPr>
              <a:t>to</a:t>
            </a:r>
            <a:r>
              <a:rPr lang="es-ES_tradnl" sz="1600" b="1" dirty="0">
                <a:solidFill>
                  <a:srgbClr val="000000"/>
                </a:solidFill>
              </a:rPr>
              <a:t> </a:t>
            </a:r>
            <a:r>
              <a:rPr lang="es-ES_tradnl" sz="1600" b="1" dirty="0" err="1">
                <a:solidFill>
                  <a:srgbClr val="000000"/>
                </a:solidFill>
              </a:rPr>
              <a:t>information</a:t>
            </a:r>
            <a:r>
              <a:rPr lang="es-ES_tradnl" sz="1600" b="1" dirty="0">
                <a:solidFill>
                  <a:srgbClr val="000000"/>
                </a:solidFill>
              </a:rPr>
              <a:t> </a:t>
            </a:r>
            <a:r>
              <a:rPr lang="es-ES_tradnl" sz="1600" b="1" dirty="0" err="1">
                <a:solidFill>
                  <a:srgbClr val="000000"/>
                </a:solidFill>
              </a:rPr>
              <a:t>science</a:t>
            </a:r>
            <a:r>
              <a:rPr lang="es-ES_tradnl" sz="1600" dirty="0">
                <a:solidFill>
                  <a:srgbClr val="000000"/>
                </a:solidFill>
              </a:rPr>
              <a:t>. </a:t>
            </a:r>
            <a:r>
              <a:rPr lang="pt-BR" sz="1600" dirty="0">
                <a:solidFill>
                  <a:srgbClr val="000000"/>
                </a:solidFill>
              </a:rPr>
              <a:t>Londres: </a:t>
            </a:r>
            <a:r>
              <a:rPr lang="pt-BR" sz="1600" dirty="0" err="1">
                <a:solidFill>
                  <a:srgbClr val="000000"/>
                </a:solidFill>
              </a:rPr>
              <a:t>Facet</a:t>
            </a:r>
            <a:r>
              <a:rPr lang="pt-BR" sz="1600" dirty="0">
                <a:solidFill>
                  <a:srgbClr val="000000"/>
                </a:solidFill>
              </a:rPr>
              <a:t>, 2012.</a:t>
            </a:r>
          </a:p>
          <a:p>
            <a:pPr marL="0" indent="0">
              <a:buNone/>
            </a:pPr>
            <a:r>
              <a:rPr lang="es-ES_tradnl" sz="1600" dirty="0">
                <a:solidFill>
                  <a:srgbClr val="000000"/>
                </a:solidFill>
              </a:rPr>
              <a:t>BLATT, R. </a:t>
            </a:r>
            <a:r>
              <a:rPr lang="es-ES_tradnl" sz="1600" b="1" dirty="0">
                <a:solidFill>
                  <a:srgbClr val="000000"/>
                </a:solidFill>
              </a:rPr>
              <a:t>Historia reciente de la verdad</a:t>
            </a:r>
            <a:r>
              <a:rPr lang="es-ES_tradnl" sz="1600" dirty="0">
                <a:solidFill>
                  <a:srgbClr val="000000"/>
                </a:solidFill>
              </a:rPr>
              <a:t>. Madrid: Turner, 2018.</a:t>
            </a:r>
            <a:endParaRPr lang="pt-BR" sz="1600" dirty="0">
              <a:solidFill>
                <a:srgbClr val="000000"/>
              </a:solidFill>
            </a:endParaRPr>
          </a:p>
          <a:p>
            <a:pPr marL="0" indent="0">
              <a:buNone/>
            </a:pPr>
            <a:r>
              <a:rPr lang="es-ES_tradnl" sz="1600" dirty="0">
                <a:solidFill>
                  <a:srgbClr val="000000"/>
                </a:solidFill>
              </a:rPr>
              <a:t>BRONCANO, F. </a:t>
            </a:r>
            <a:r>
              <a:rPr lang="es-ES_tradnl" sz="1600" b="1" dirty="0">
                <a:solidFill>
                  <a:srgbClr val="000000"/>
                </a:solidFill>
              </a:rPr>
              <a:t>Puntos ciegos</a:t>
            </a:r>
            <a:r>
              <a:rPr lang="es-ES_tradnl" sz="1600" dirty="0">
                <a:solidFill>
                  <a:srgbClr val="000000"/>
                </a:solidFill>
              </a:rPr>
              <a:t>: ignorancia pública y conocimiento privado. Madrid: Lengua de Trapo, 2019.</a:t>
            </a:r>
            <a:endParaRPr lang="pt-BR" sz="1600" dirty="0">
              <a:solidFill>
                <a:srgbClr val="000000"/>
              </a:solidFill>
            </a:endParaRPr>
          </a:p>
          <a:p>
            <a:pPr marL="0" indent="0">
              <a:buNone/>
            </a:pPr>
            <a:r>
              <a:rPr lang="es-ES_tradnl" sz="1600" dirty="0">
                <a:solidFill>
                  <a:srgbClr val="000000"/>
                </a:solidFill>
              </a:rPr>
              <a:t>COLL-VINENT, R. </a:t>
            </a:r>
            <a:r>
              <a:rPr lang="es-ES_tradnl" sz="1600" b="1" dirty="0">
                <a:solidFill>
                  <a:srgbClr val="000000"/>
                </a:solidFill>
              </a:rPr>
              <a:t>Ciencia documental</a:t>
            </a:r>
            <a:r>
              <a:rPr lang="es-ES_tradnl" sz="1600" dirty="0">
                <a:solidFill>
                  <a:srgbClr val="000000"/>
                </a:solidFill>
              </a:rPr>
              <a:t>: </a:t>
            </a:r>
            <a:r>
              <a:rPr lang="es-ES_tradnl" sz="1600" dirty="0" err="1">
                <a:solidFill>
                  <a:srgbClr val="000000"/>
                </a:solidFill>
              </a:rPr>
              <a:t>princípios</a:t>
            </a:r>
            <a:r>
              <a:rPr lang="es-ES_tradnl" sz="1600" dirty="0">
                <a:solidFill>
                  <a:srgbClr val="000000"/>
                </a:solidFill>
              </a:rPr>
              <a:t> y sistemas. Barcelona: Mitre, 1984.</a:t>
            </a:r>
            <a:endParaRPr lang="pt-BR" sz="1600" dirty="0">
              <a:solidFill>
                <a:srgbClr val="000000"/>
              </a:solidFill>
            </a:endParaRPr>
          </a:p>
          <a:p>
            <a:pPr marL="0" indent="0">
              <a:buNone/>
            </a:pPr>
            <a:r>
              <a:rPr lang="es-ES_tradnl" sz="1600" dirty="0">
                <a:solidFill>
                  <a:srgbClr val="000000"/>
                </a:solidFill>
              </a:rPr>
              <a:t>CRONIN, B. </a:t>
            </a:r>
            <a:r>
              <a:rPr lang="es-ES_tradnl" sz="1600" dirty="0" err="1">
                <a:solidFill>
                  <a:srgbClr val="000000"/>
                </a:solidFill>
              </a:rPr>
              <a:t>The</a:t>
            </a:r>
            <a:r>
              <a:rPr lang="es-ES_tradnl" sz="1600" dirty="0">
                <a:solidFill>
                  <a:srgbClr val="000000"/>
                </a:solidFill>
              </a:rPr>
              <a:t> </a:t>
            </a:r>
            <a:r>
              <a:rPr lang="es-ES_tradnl" sz="1600" dirty="0" err="1">
                <a:solidFill>
                  <a:srgbClr val="000000"/>
                </a:solidFill>
              </a:rPr>
              <a:t>sociological</a:t>
            </a:r>
            <a:r>
              <a:rPr lang="es-ES_tradnl" sz="1600" dirty="0">
                <a:solidFill>
                  <a:srgbClr val="000000"/>
                </a:solidFill>
              </a:rPr>
              <a:t> </a:t>
            </a:r>
            <a:r>
              <a:rPr lang="es-ES_tradnl" sz="1600" dirty="0" err="1">
                <a:solidFill>
                  <a:srgbClr val="000000"/>
                </a:solidFill>
              </a:rPr>
              <a:t>turn</a:t>
            </a:r>
            <a:r>
              <a:rPr lang="es-ES_tradnl" sz="1600" dirty="0">
                <a:solidFill>
                  <a:srgbClr val="000000"/>
                </a:solidFill>
              </a:rPr>
              <a:t> in </a:t>
            </a:r>
            <a:r>
              <a:rPr lang="es-ES_tradnl" sz="1600" dirty="0" err="1">
                <a:solidFill>
                  <a:srgbClr val="000000"/>
                </a:solidFill>
              </a:rPr>
              <a:t>information</a:t>
            </a:r>
            <a:r>
              <a:rPr lang="es-ES_tradnl" sz="1600" dirty="0">
                <a:solidFill>
                  <a:srgbClr val="000000"/>
                </a:solidFill>
              </a:rPr>
              <a:t> </a:t>
            </a:r>
            <a:r>
              <a:rPr lang="es-ES_tradnl" sz="1600" dirty="0" err="1">
                <a:solidFill>
                  <a:srgbClr val="000000"/>
                </a:solidFill>
              </a:rPr>
              <a:t>science</a:t>
            </a:r>
            <a:r>
              <a:rPr lang="es-ES_tradnl" sz="1600" dirty="0">
                <a:solidFill>
                  <a:srgbClr val="000000"/>
                </a:solidFill>
              </a:rPr>
              <a:t>. </a:t>
            </a:r>
            <a:r>
              <a:rPr lang="es-ES_tradnl" sz="1600" b="1" dirty="0" err="1">
                <a:solidFill>
                  <a:srgbClr val="000000"/>
                </a:solidFill>
              </a:rPr>
              <a:t>Journal</a:t>
            </a:r>
            <a:r>
              <a:rPr lang="es-ES_tradnl" sz="1600" b="1" dirty="0">
                <a:solidFill>
                  <a:srgbClr val="000000"/>
                </a:solidFill>
              </a:rPr>
              <a:t> </a:t>
            </a:r>
            <a:r>
              <a:rPr lang="es-ES_tradnl" sz="1600" b="1" dirty="0" err="1">
                <a:solidFill>
                  <a:srgbClr val="000000"/>
                </a:solidFill>
              </a:rPr>
              <a:t>of</a:t>
            </a:r>
            <a:r>
              <a:rPr lang="es-ES_tradnl" sz="1600" b="1" dirty="0">
                <a:solidFill>
                  <a:srgbClr val="000000"/>
                </a:solidFill>
              </a:rPr>
              <a:t> </a:t>
            </a:r>
            <a:r>
              <a:rPr lang="es-ES_tradnl" sz="1600" b="1" dirty="0" err="1">
                <a:solidFill>
                  <a:srgbClr val="000000"/>
                </a:solidFill>
              </a:rPr>
              <a:t>Information</a:t>
            </a:r>
            <a:r>
              <a:rPr lang="es-ES_tradnl" sz="1600" b="1" dirty="0">
                <a:solidFill>
                  <a:srgbClr val="000000"/>
                </a:solidFill>
              </a:rPr>
              <a:t> </a:t>
            </a:r>
            <a:r>
              <a:rPr lang="es-ES_tradnl" sz="1600" b="1" dirty="0" err="1">
                <a:solidFill>
                  <a:srgbClr val="000000"/>
                </a:solidFill>
              </a:rPr>
              <a:t>Science</a:t>
            </a:r>
            <a:r>
              <a:rPr lang="es-ES_tradnl" sz="1600" i="1" dirty="0">
                <a:solidFill>
                  <a:srgbClr val="000000"/>
                </a:solidFill>
              </a:rPr>
              <a:t>, </a:t>
            </a:r>
            <a:r>
              <a:rPr lang="es-ES_tradnl" sz="1600" dirty="0">
                <a:solidFill>
                  <a:srgbClr val="000000"/>
                </a:solidFill>
              </a:rPr>
              <a:t>v. 34, n. 4, 2008, p. 465-475.</a:t>
            </a:r>
            <a:endParaRPr lang="pt-BR" sz="1600" dirty="0">
              <a:solidFill>
                <a:srgbClr val="000000"/>
              </a:solidFill>
            </a:endParaRPr>
          </a:p>
          <a:p>
            <a:pPr marL="0" indent="0">
              <a:buNone/>
            </a:pPr>
            <a:r>
              <a:rPr lang="es-ES_tradnl" sz="1600" dirty="0">
                <a:solidFill>
                  <a:srgbClr val="000000"/>
                </a:solidFill>
              </a:rPr>
              <a:t>DAVIS, C.; SHAW, D. </a:t>
            </a:r>
            <a:r>
              <a:rPr lang="es-ES_tradnl" sz="1600" b="1" dirty="0" err="1">
                <a:solidFill>
                  <a:srgbClr val="000000"/>
                </a:solidFill>
              </a:rPr>
              <a:t>Introduction</a:t>
            </a:r>
            <a:r>
              <a:rPr lang="es-ES_tradnl" sz="1600" b="1" dirty="0">
                <a:solidFill>
                  <a:srgbClr val="000000"/>
                </a:solidFill>
              </a:rPr>
              <a:t> </a:t>
            </a:r>
            <a:r>
              <a:rPr lang="es-ES_tradnl" sz="1600" b="1" dirty="0" err="1">
                <a:solidFill>
                  <a:srgbClr val="000000"/>
                </a:solidFill>
              </a:rPr>
              <a:t>to</a:t>
            </a:r>
            <a:r>
              <a:rPr lang="es-ES_tradnl" sz="1600" b="1" dirty="0">
                <a:solidFill>
                  <a:srgbClr val="000000"/>
                </a:solidFill>
              </a:rPr>
              <a:t> </a:t>
            </a:r>
            <a:r>
              <a:rPr lang="es-ES_tradnl" sz="1600" b="1" dirty="0" err="1">
                <a:solidFill>
                  <a:srgbClr val="000000"/>
                </a:solidFill>
              </a:rPr>
              <a:t>information</a:t>
            </a:r>
            <a:r>
              <a:rPr lang="es-ES_tradnl" sz="1600" b="1" dirty="0">
                <a:solidFill>
                  <a:srgbClr val="000000"/>
                </a:solidFill>
              </a:rPr>
              <a:t> </a:t>
            </a:r>
            <a:r>
              <a:rPr lang="es-ES_tradnl" sz="1600" b="1" dirty="0" err="1">
                <a:solidFill>
                  <a:srgbClr val="000000"/>
                </a:solidFill>
              </a:rPr>
              <a:t>science</a:t>
            </a:r>
            <a:r>
              <a:rPr lang="es-ES_tradnl" sz="1600" b="1" dirty="0">
                <a:solidFill>
                  <a:srgbClr val="000000"/>
                </a:solidFill>
              </a:rPr>
              <a:t> and </a:t>
            </a:r>
            <a:r>
              <a:rPr lang="es-ES_tradnl" sz="1600" b="1" dirty="0" err="1">
                <a:solidFill>
                  <a:srgbClr val="000000"/>
                </a:solidFill>
              </a:rPr>
              <a:t>technology</a:t>
            </a:r>
            <a:r>
              <a:rPr lang="es-ES_tradnl" sz="1600" dirty="0">
                <a:solidFill>
                  <a:srgbClr val="000000"/>
                </a:solidFill>
              </a:rPr>
              <a:t>. Medford: </a:t>
            </a:r>
            <a:r>
              <a:rPr lang="es-ES_tradnl" sz="1600" dirty="0" err="1">
                <a:solidFill>
                  <a:srgbClr val="000000"/>
                </a:solidFill>
              </a:rPr>
              <a:t>Information</a:t>
            </a:r>
            <a:r>
              <a:rPr lang="es-ES_tradnl" sz="1600" dirty="0">
                <a:solidFill>
                  <a:srgbClr val="000000"/>
                </a:solidFill>
              </a:rPr>
              <a:t> </a:t>
            </a:r>
            <a:r>
              <a:rPr lang="es-ES_tradnl" sz="1600" dirty="0" err="1">
                <a:solidFill>
                  <a:srgbClr val="000000"/>
                </a:solidFill>
              </a:rPr>
              <a:t>Today</a:t>
            </a:r>
            <a:r>
              <a:rPr lang="es-ES_tradnl" sz="1600" dirty="0">
                <a:solidFill>
                  <a:srgbClr val="000000"/>
                </a:solidFill>
              </a:rPr>
              <a:t>, 2001.</a:t>
            </a:r>
            <a:endParaRPr lang="pt-BR" sz="1600" dirty="0">
              <a:solidFill>
                <a:srgbClr val="000000"/>
              </a:solidFill>
            </a:endParaRPr>
          </a:p>
          <a:p>
            <a:pPr marL="0" indent="0">
              <a:buNone/>
            </a:pPr>
            <a:r>
              <a:rPr lang="es-ES_tradnl" sz="1600" dirty="0">
                <a:solidFill>
                  <a:srgbClr val="000000"/>
                </a:solidFill>
              </a:rPr>
              <a:t>DEBONS, A.; HORNE, E.; CRONENWETH, S. </a:t>
            </a:r>
            <a:r>
              <a:rPr lang="es-ES_tradnl" sz="1600" b="1" dirty="0" err="1">
                <a:solidFill>
                  <a:srgbClr val="000000"/>
                </a:solidFill>
              </a:rPr>
              <a:t>Information</a:t>
            </a:r>
            <a:r>
              <a:rPr lang="es-ES_tradnl" sz="1600" b="1" dirty="0">
                <a:solidFill>
                  <a:srgbClr val="000000"/>
                </a:solidFill>
              </a:rPr>
              <a:t> </a:t>
            </a:r>
            <a:r>
              <a:rPr lang="es-ES_tradnl" sz="1600" b="1" dirty="0" err="1">
                <a:solidFill>
                  <a:srgbClr val="000000"/>
                </a:solidFill>
              </a:rPr>
              <a:t>science</a:t>
            </a:r>
            <a:r>
              <a:rPr lang="es-ES_tradnl" sz="1600" dirty="0">
                <a:solidFill>
                  <a:srgbClr val="000000"/>
                </a:solidFill>
              </a:rPr>
              <a:t>: </a:t>
            </a:r>
            <a:r>
              <a:rPr lang="es-ES_tradnl" sz="1600" dirty="0" err="1">
                <a:solidFill>
                  <a:srgbClr val="000000"/>
                </a:solidFill>
              </a:rPr>
              <a:t>an</a:t>
            </a:r>
            <a:r>
              <a:rPr lang="es-ES_tradnl" sz="1600" dirty="0">
                <a:solidFill>
                  <a:srgbClr val="000000"/>
                </a:solidFill>
              </a:rPr>
              <a:t> </a:t>
            </a:r>
            <a:r>
              <a:rPr lang="es-ES_tradnl" sz="1600" dirty="0" err="1">
                <a:solidFill>
                  <a:srgbClr val="000000"/>
                </a:solidFill>
              </a:rPr>
              <a:t>integrated</a:t>
            </a:r>
            <a:r>
              <a:rPr lang="es-ES_tradnl" sz="1600" dirty="0">
                <a:solidFill>
                  <a:srgbClr val="000000"/>
                </a:solidFill>
              </a:rPr>
              <a:t> </a:t>
            </a:r>
            <a:r>
              <a:rPr lang="es-ES_tradnl" sz="1600" dirty="0" err="1">
                <a:solidFill>
                  <a:srgbClr val="000000"/>
                </a:solidFill>
              </a:rPr>
              <a:t>view</a:t>
            </a:r>
            <a:r>
              <a:rPr lang="es-ES_tradnl" sz="1600" dirty="0">
                <a:solidFill>
                  <a:srgbClr val="000000"/>
                </a:solidFill>
              </a:rPr>
              <a:t>. Boston: G. K. Hall, 1988.</a:t>
            </a:r>
            <a:endParaRPr lang="pt-BR" sz="1600" dirty="0">
              <a:solidFill>
                <a:srgbClr val="000000"/>
              </a:solidFill>
            </a:endParaRPr>
          </a:p>
          <a:p>
            <a:pPr marL="0" indent="0">
              <a:buNone/>
            </a:pPr>
            <a:r>
              <a:rPr lang="es-ES_tradnl" sz="1600" dirty="0">
                <a:solidFill>
                  <a:srgbClr val="000000"/>
                </a:solidFill>
              </a:rPr>
              <a:t>ESTEVE, A. Prólogo. El triángulo: política, economía y periodismo. In: ALAPONT, M. P. </a:t>
            </a:r>
            <a:r>
              <a:rPr lang="es-ES_tradnl" sz="1600" b="1" dirty="0">
                <a:solidFill>
                  <a:srgbClr val="000000"/>
                </a:solidFill>
              </a:rPr>
              <a:t>La comunicación en la era Trump</a:t>
            </a:r>
            <a:r>
              <a:rPr lang="es-ES_tradnl" sz="1600" dirty="0">
                <a:solidFill>
                  <a:srgbClr val="000000"/>
                </a:solidFill>
              </a:rPr>
              <a:t>. Barcelona: UOC, 2017, p. 15-18.</a:t>
            </a:r>
            <a:endParaRPr lang="pt-BR" sz="1600" dirty="0">
              <a:solidFill>
                <a:srgbClr val="000000"/>
              </a:solidFill>
            </a:endParaRPr>
          </a:p>
          <a:p>
            <a:pPr marL="0" indent="0">
              <a:buNone/>
            </a:pPr>
            <a:r>
              <a:rPr lang="es-ES_tradnl" sz="1600" dirty="0">
                <a:solidFill>
                  <a:srgbClr val="000000"/>
                </a:solidFill>
              </a:rPr>
              <a:t>FUKUYAMA, F. </a:t>
            </a:r>
            <a:r>
              <a:rPr lang="es-ES_tradnl" sz="1600" b="1" dirty="0">
                <a:solidFill>
                  <a:srgbClr val="000000"/>
                </a:solidFill>
              </a:rPr>
              <a:t>Identidad</a:t>
            </a:r>
            <a:r>
              <a:rPr lang="es-ES_tradnl" sz="1600" dirty="0">
                <a:solidFill>
                  <a:srgbClr val="000000"/>
                </a:solidFill>
              </a:rPr>
              <a:t>: la demanda de dignidad y las políticas de resentimiento. Barcelona: Deusto, 2019.</a:t>
            </a:r>
            <a:endParaRPr lang="pt-BR" sz="1600" dirty="0">
              <a:solidFill>
                <a:srgbClr val="000000"/>
              </a:solidFill>
            </a:endParaRPr>
          </a:p>
          <a:p>
            <a:pPr marL="0" indent="0">
              <a:buNone/>
            </a:pPr>
            <a:r>
              <a:rPr lang="es-ES_tradnl" sz="1600" dirty="0">
                <a:solidFill>
                  <a:srgbClr val="000000"/>
                </a:solidFill>
              </a:rPr>
              <a:t>GARCÍA-MARÍN, D.; APARICI, R. Estrategias de la posverdad y política </a:t>
            </a:r>
            <a:r>
              <a:rPr lang="es-ES_tradnl" sz="1600" dirty="0" err="1">
                <a:solidFill>
                  <a:srgbClr val="000000"/>
                </a:solidFill>
              </a:rPr>
              <a:t>cyborg</a:t>
            </a:r>
            <a:r>
              <a:rPr lang="es-ES_tradnl" sz="1600" dirty="0">
                <a:solidFill>
                  <a:srgbClr val="000000"/>
                </a:solidFill>
              </a:rPr>
              <a:t>. In: APARICI, R.; GARCÍA-MARÍN, M. (</a:t>
            </a:r>
            <a:r>
              <a:rPr lang="es-ES_tradnl" sz="1600" dirty="0" err="1">
                <a:solidFill>
                  <a:srgbClr val="000000"/>
                </a:solidFill>
              </a:rPr>
              <a:t>Coords</a:t>
            </a:r>
            <a:r>
              <a:rPr lang="es-ES_tradnl" sz="1600" dirty="0">
                <a:solidFill>
                  <a:srgbClr val="000000"/>
                </a:solidFill>
              </a:rPr>
              <a:t>). </a:t>
            </a:r>
            <a:r>
              <a:rPr lang="es-ES_tradnl" sz="1600" b="1" dirty="0">
                <a:solidFill>
                  <a:srgbClr val="000000"/>
                </a:solidFill>
              </a:rPr>
              <a:t>La posverdad</a:t>
            </a:r>
            <a:r>
              <a:rPr lang="es-ES_tradnl" sz="1600" dirty="0">
                <a:solidFill>
                  <a:srgbClr val="000000"/>
                </a:solidFill>
              </a:rPr>
              <a:t>: una </a:t>
            </a:r>
            <a:r>
              <a:rPr lang="es-ES_tradnl" sz="1600" dirty="0" err="1">
                <a:solidFill>
                  <a:srgbClr val="000000"/>
                </a:solidFill>
              </a:rPr>
              <a:t>cartografia</a:t>
            </a:r>
            <a:r>
              <a:rPr lang="es-ES_tradnl" sz="1600" dirty="0">
                <a:solidFill>
                  <a:srgbClr val="000000"/>
                </a:solidFill>
              </a:rPr>
              <a:t> de los </a:t>
            </a:r>
            <a:r>
              <a:rPr lang="es-ES_tradnl" sz="1600" dirty="0" err="1">
                <a:solidFill>
                  <a:srgbClr val="000000"/>
                </a:solidFill>
              </a:rPr>
              <a:t>médios</a:t>
            </a:r>
            <a:r>
              <a:rPr lang="es-ES_tradnl" sz="1600" dirty="0">
                <a:solidFill>
                  <a:srgbClr val="000000"/>
                </a:solidFill>
              </a:rPr>
              <a:t>, las redes y la política. Barcelona: Gedisa, 2019, p. 115-130.</a:t>
            </a:r>
            <a:endParaRPr lang="pt-BR" sz="1600" dirty="0">
              <a:solidFill>
                <a:srgbClr val="000000"/>
              </a:solidFill>
            </a:endParaRPr>
          </a:p>
          <a:p>
            <a:pPr marL="0" indent="0">
              <a:buNone/>
            </a:pPr>
            <a:r>
              <a:rPr lang="es-ES_tradnl" sz="1600" dirty="0">
                <a:solidFill>
                  <a:srgbClr val="000000"/>
                </a:solidFill>
              </a:rPr>
              <a:t>GILCHRIST, A. (Ed.). </a:t>
            </a:r>
            <a:r>
              <a:rPr lang="es-ES_tradnl" sz="1600" b="1" dirty="0" err="1">
                <a:solidFill>
                  <a:srgbClr val="000000"/>
                </a:solidFill>
              </a:rPr>
              <a:t>Information</a:t>
            </a:r>
            <a:r>
              <a:rPr lang="es-ES_tradnl" sz="1600" b="1" dirty="0">
                <a:solidFill>
                  <a:srgbClr val="000000"/>
                </a:solidFill>
              </a:rPr>
              <a:t> </a:t>
            </a:r>
            <a:r>
              <a:rPr lang="es-ES_tradnl" sz="1600" b="1" dirty="0" err="1">
                <a:solidFill>
                  <a:srgbClr val="000000"/>
                </a:solidFill>
              </a:rPr>
              <a:t>science</a:t>
            </a:r>
            <a:r>
              <a:rPr lang="es-ES_tradnl" sz="1600" b="1" dirty="0">
                <a:solidFill>
                  <a:srgbClr val="000000"/>
                </a:solidFill>
              </a:rPr>
              <a:t> in </a:t>
            </a:r>
            <a:r>
              <a:rPr lang="es-ES_tradnl" sz="1600" b="1" dirty="0" err="1">
                <a:solidFill>
                  <a:srgbClr val="000000"/>
                </a:solidFill>
              </a:rPr>
              <a:t>transition</a:t>
            </a:r>
            <a:r>
              <a:rPr lang="es-ES_tradnl" sz="1600" dirty="0">
                <a:solidFill>
                  <a:srgbClr val="000000"/>
                </a:solidFill>
              </a:rPr>
              <a:t>. Londres: </a:t>
            </a:r>
            <a:r>
              <a:rPr lang="es-ES_tradnl" sz="1600" dirty="0" err="1">
                <a:solidFill>
                  <a:srgbClr val="000000"/>
                </a:solidFill>
              </a:rPr>
              <a:t>Facet</a:t>
            </a:r>
            <a:r>
              <a:rPr lang="es-ES_tradnl" sz="1600" dirty="0">
                <a:solidFill>
                  <a:srgbClr val="000000"/>
                </a:solidFill>
              </a:rPr>
              <a:t>, 2009.</a:t>
            </a:r>
            <a:endParaRPr lang="pt-BR" sz="1600" dirty="0">
              <a:solidFill>
                <a:srgbClr val="000000"/>
              </a:solidFill>
            </a:endParaRPr>
          </a:p>
          <a:p>
            <a:pPr marL="0" indent="0">
              <a:buNone/>
            </a:pPr>
            <a:r>
              <a:rPr lang="es-ES_tradnl" sz="1600" dirty="0">
                <a:solidFill>
                  <a:srgbClr val="000000"/>
                </a:solidFill>
              </a:rPr>
              <a:t>HJORLAND, B. Library and </a:t>
            </a:r>
            <a:r>
              <a:rPr lang="es-ES_tradnl" sz="1600" dirty="0" err="1">
                <a:solidFill>
                  <a:srgbClr val="000000"/>
                </a:solidFill>
              </a:rPr>
              <a:t>information</a:t>
            </a:r>
            <a:r>
              <a:rPr lang="es-ES_tradnl" sz="1600" dirty="0">
                <a:solidFill>
                  <a:srgbClr val="000000"/>
                </a:solidFill>
              </a:rPr>
              <a:t> </a:t>
            </a:r>
            <a:r>
              <a:rPr lang="es-ES_tradnl" sz="1600" dirty="0" err="1">
                <a:solidFill>
                  <a:srgbClr val="000000"/>
                </a:solidFill>
              </a:rPr>
              <a:t>science</a:t>
            </a:r>
            <a:r>
              <a:rPr lang="es-ES_tradnl" sz="1600" dirty="0">
                <a:solidFill>
                  <a:srgbClr val="000000"/>
                </a:solidFill>
              </a:rPr>
              <a:t> (LIS), </a:t>
            </a:r>
            <a:r>
              <a:rPr lang="es-ES_tradnl" sz="1600" dirty="0" err="1">
                <a:solidFill>
                  <a:srgbClr val="000000"/>
                </a:solidFill>
              </a:rPr>
              <a:t>Part</a:t>
            </a:r>
            <a:r>
              <a:rPr lang="es-ES_tradnl" sz="1600" dirty="0">
                <a:solidFill>
                  <a:srgbClr val="000000"/>
                </a:solidFill>
              </a:rPr>
              <a:t> I. </a:t>
            </a:r>
            <a:r>
              <a:rPr lang="es-ES_tradnl" sz="1600" b="1" dirty="0" err="1">
                <a:solidFill>
                  <a:srgbClr val="000000"/>
                </a:solidFill>
              </a:rPr>
              <a:t>Knowledge</a:t>
            </a:r>
            <a:r>
              <a:rPr lang="es-ES_tradnl" sz="1600" b="1" dirty="0">
                <a:solidFill>
                  <a:srgbClr val="000000"/>
                </a:solidFill>
              </a:rPr>
              <a:t> </a:t>
            </a:r>
            <a:r>
              <a:rPr lang="es-ES_tradnl" sz="1600" b="1" dirty="0" err="1">
                <a:solidFill>
                  <a:srgbClr val="000000"/>
                </a:solidFill>
              </a:rPr>
              <a:t>Organization</a:t>
            </a:r>
            <a:r>
              <a:rPr lang="es-ES_tradnl" sz="1600" dirty="0">
                <a:solidFill>
                  <a:srgbClr val="000000"/>
                </a:solidFill>
              </a:rPr>
              <a:t>, v. 45, n. 3, 2018a, p. 232-254. </a:t>
            </a:r>
            <a:endParaRPr lang="pt-BR" sz="1600" dirty="0">
              <a:solidFill>
                <a:srgbClr val="000000"/>
              </a:solidFill>
            </a:endParaRPr>
          </a:p>
          <a:p>
            <a:pPr marL="0" indent="0">
              <a:buNone/>
            </a:pPr>
            <a:r>
              <a:rPr lang="es-ES_tradnl" sz="1600" dirty="0">
                <a:solidFill>
                  <a:srgbClr val="000000"/>
                </a:solidFill>
              </a:rPr>
              <a:t>HJORLAND, B. Library and </a:t>
            </a:r>
            <a:r>
              <a:rPr lang="es-ES_tradnl" sz="1600" dirty="0" err="1">
                <a:solidFill>
                  <a:srgbClr val="000000"/>
                </a:solidFill>
              </a:rPr>
              <a:t>information</a:t>
            </a:r>
            <a:r>
              <a:rPr lang="es-ES_tradnl" sz="1600" dirty="0">
                <a:solidFill>
                  <a:srgbClr val="000000"/>
                </a:solidFill>
              </a:rPr>
              <a:t> </a:t>
            </a:r>
            <a:r>
              <a:rPr lang="es-ES_tradnl" sz="1600" dirty="0" err="1">
                <a:solidFill>
                  <a:srgbClr val="000000"/>
                </a:solidFill>
              </a:rPr>
              <a:t>science</a:t>
            </a:r>
            <a:r>
              <a:rPr lang="es-ES_tradnl" sz="1600" dirty="0">
                <a:solidFill>
                  <a:srgbClr val="000000"/>
                </a:solidFill>
              </a:rPr>
              <a:t> (LIS), </a:t>
            </a:r>
            <a:r>
              <a:rPr lang="es-ES_tradnl" sz="1600" dirty="0" err="1">
                <a:solidFill>
                  <a:srgbClr val="000000"/>
                </a:solidFill>
              </a:rPr>
              <a:t>Part</a:t>
            </a:r>
            <a:r>
              <a:rPr lang="es-ES_tradnl" sz="1600" dirty="0">
                <a:solidFill>
                  <a:srgbClr val="000000"/>
                </a:solidFill>
              </a:rPr>
              <a:t> 2. </a:t>
            </a:r>
            <a:r>
              <a:rPr lang="es-ES_tradnl" sz="1600" b="1" dirty="0" err="1">
                <a:solidFill>
                  <a:srgbClr val="000000"/>
                </a:solidFill>
              </a:rPr>
              <a:t>Knowledge</a:t>
            </a:r>
            <a:r>
              <a:rPr lang="es-ES_tradnl" sz="1600" b="1" dirty="0">
                <a:solidFill>
                  <a:srgbClr val="000000"/>
                </a:solidFill>
              </a:rPr>
              <a:t> </a:t>
            </a:r>
            <a:r>
              <a:rPr lang="es-ES_tradnl" sz="1600" b="1" dirty="0" err="1">
                <a:solidFill>
                  <a:srgbClr val="000000"/>
                </a:solidFill>
              </a:rPr>
              <a:t>Organization</a:t>
            </a:r>
            <a:r>
              <a:rPr lang="es-ES_tradnl" sz="1600" dirty="0">
                <a:solidFill>
                  <a:srgbClr val="000000"/>
                </a:solidFill>
              </a:rPr>
              <a:t>, v. 45, n. 4, 2018b, p. 319-338. </a:t>
            </a:r>
            <a:endParaRPr lang="pt-BR" sz="1600" dirty="0">
              <a:solidFill>
                <a:srgbClr val="000000"/>
              </a:solidFill>
            </a:endParaRPr>
          </a:p>
          <a:p>
            <a:pPr marL="0" indent="0">
              <a:buNone/>
            </a:pPr>
            <a:r>
              <a:rPr lang="es-ES_tradnl" sz="1600" dirty="0">
                <a:solidFill>
                  <a:srgbClr val="000000"/>
                </a:solidFill>
              </a:rPr>
              <a:t>KAKUTANI, M. </a:t>
            </a:r>
            <a:r>
              <a:rPr lang="es-ES_tradnl" sz="1600" b="1" dirty="0">
                <a:solidFill>
                  <a:srgbClr val="000000"/>
                </a:solidFill>
              </a:rPr>
              <a:t>La muerte de la verdad</a:t>
            </a:r>
            <a:r>
              <a:rPr lang="es-ES_tradnl" sz="1600" dirty="0">
                <a:solidFill>
                  <a:srgbClr val="000000"/>
                </a:solidFill>
              </a:rPr>
              <a:t>: notas sobre la falsedad en la era Trump. Barcelona: </a:t>
            </a:r>
            <a:r>
              <a:rPr lang="es-ES_tradnl" sz="1600" dirty="0" err="1">
                <a:solidFill>
                  <a:srgbClr val="000000"/>
                </a:solidFill>
              </a:rPr>
              <a:t>Galáxia</a:t>
            </a:r>
            <a:r>
              <a:rPr lang="es-ES_tradnl" sz="1600" dirty="0">
                <a:solidFill>
                  <a:srgbClr val="000000"/>
                </a:solidFill>
              </a:rPr>
              <a:t> </a:t>
            </a:r>
            <a:r>
              <a:rPr lang="es-ES_tradnl" sz="1600" dirty="0" err="1">
                <a:solidFill>
                  <a:srgbClr val="000000"/>
                </a:solidFill>
              </a:rPr>
              <a:t>Gutemberg</a:t>
            </a:r>
            <a:r>
              <a:rPr lang="es-ES_tradnl" sz="1600" dirty="0">
                <a:solidFill>
                  <a:srgbClr val="000000"/>
                </a:solidFill>
              </a:rPr>
              <a:t>, 2019.</a:t>
            </a:r>
            <a:endParaRPr lang="pt-BR" sz="1600" dirty="0">
              <a:solidFill>
                <a:srgbClr val="000000"/>
              </a:solidFill>
            </a:endParaRPr>
          </a:p>
          <a:p>
            <a:pPr marL="0" indent="0">
              <a:buNone/>
            </a:pPr>
            <a:r>
              <a:rPr lang="es-ES_tradnl" sz="1600" dirty="0" err="1">
                <a:solidFill>
                  <a:srgbClr val="000000"/>
                </a:solidFill>
              </a:rPr>
              <a:t>McINTYRE</a:t>
            </a:r>
            <a:r>
              <a:rPr lang="es-ES_tradnl" sz="1600" dirty="0">
                <a:solidFill>
                  <a:srgbClr val="000000"/>
                </a:solidFill>
              </a:rPr>
              <a:t>, L. </a:t>
            </a:r>
            <a:r>
              <a:rPr lang="es-ES_tradnl" sz="1600" b="1" dirty="0">
                <a:solidFill>
                  <a:srgbClr val="000000"/>
                </a:solidFill>
              </a:rPr>
              <a:t>Posverdad</a:t>
            </a:r>
            <a:r>
              <a:rPr lang="es-ES_tradnl" sz="1600" dirty="0">
                <a:solidFill>
                  <a:srgbClr val="000000"/>
                </a:solidFill>
              </a:rPr>
              <a:t>. Madrid: Cátedra, 2018.</a:t>
            </a:r>
            <a:endParaRPr lang="pt-BR" sz="1600" dirty="0">
              <a:solidFill>
                <a:srgbClr val="000000"/>
              </a:solidFill>
            </a:endParaRPr>
          </a:p>
          <a:p>
            <a:pPr marL="0" indent="0">
              <a:buNone/>
            </a:pPr>
            <a:r>
              <a:rPr lang="es-ES_tradnl" sz="1600" dirty="0">
                <a:solidFill>
                  <a:srgbClr val="000000"/>
                </a:solidFill>
              </a:rPr>
              <a:t>MUROLO, L. La posverdad es mentira. Un aporte conceptual sobre </a:t>
            </a:r>
            <a:r>
              <a:rPr lang="es-ES_tradnl" sz="1600" dirty="0" err="1">
                <a:solidFill>
                  <a:srgbClr val="000000"/>
                </a:solidFill>
              </a:rPr>
              <a:t>fake</a:t>
            </a:r>
            <a:r>
              <a:rPr lang="es-ES_tradnl" sz="1600" dirty="0">
                <a:solidFill>
                  <a:srgbClr val="000000"/>
                </a:solidFill>
              </a:rPr>
              <a:t> </a:t>
            </a:r>
            <a:r>
              <a:rPr lang="es-ES_tradnl" sz="1600" dirty="0" err="1">
                <a:solidFill>
                  <a:srgbClr val="000000"/>
                </a:solidFill>
              </a:rPr>
              <a:t>news</a:t>
            </a:r>
            <a:r>
              <a:rPr lang="es-ES_tradnl" sz="1600" dirty="0">
                <a:solidFill>
                  <a:srgbClr val="000000"/>
                </a:solidFill>
              </a:rPr>
              <a:t> y periodismo. In: APARICI, R.; GARCÍA-MARÍN, M. (</a:t>
            </a:r>
            <a:r>
              <a:rPr lang="es-ES_tradnl" sz="1600" dirty="0" err="1">
                <a:solidFill>
                  <a:srgbClr val="000000"/>
                </a:solidFill>
              </a:rPr>
              <a:t>Coords</a:t>
            </a:r>
            <a:r>
              <a:rPr lang="es-ES_tradnl" sz="1600" dirty="0">
                <a:solidFill>
                  <a:srgbClr val="000000"/>
                </a:solidFill>
              </a:rPr>
              <a:t>). </a:t>
            </a:r>
            <a:r>
              <a:rPr lang="es-ES_tradnl" sz="1600" b="1" dirty="0">
                <a:solidFill>
                  <a:srgbClr val="000000"/>
                </a:solidFill>
              </a:rPr>
              <a:t>La posverdad</a:t>
            </a:r>
            <a:r>
              <a:rPr lang="es-ES_tradnl" sz="1600" dirty="0">
                <a:solidFill>
                  <a:srgbClr val="000000"/>
                </a:solidFill>
              </a:rPr>
              <a:t>: una </a:t>
            </a:r>
            <a:r>
              <a:rPr lang="es-ES_tradnl" sz="1600" dirty="0" err="1">
                <a:solidFill>
                  <a:srgbClr val="000000"/>
                </a:solidFill>
              </a:rPr>
              <a:t>cartografia</a:t>
            </a:r>
            <a:r>
              <a:rPr lang="es-ES_tradnl" sz="1600" dirty="0">
                <a:solidFill>
                  <a:srgbClr val="000000"/>
                </a:solidFill>
              </a:rPr>
              <a:t> de los </a:t>
            </a:r>
            <a:r>
              <a:rPr lang="es-ES_tradnl" sz="1600" dirty="0" err="1">
                <a:solidFill>
                  <a:srgbClr val="000000"/>
                </a:solidFill>
              </a:rPr>
              <a:t>médios</a:t>
            </a:r>
            <a:r>
              <a:rPr lang="es-ES_tradnl" sz="1600" dirty="0">
                <a:solidFill>
                  <a:srgbClr val="000000"/>
                </a:solidFill>
              </a:rPr>
              <a:t>, las redes y la política. Barcelona: Gedisa, 2019, p. 65-80.</a:t>
            </a:r>
            <a:endParaRPr lang="pt-BR" sz="1600" dirty="0">
              <a:solidFill>
                <a:srgbClr val="000000"/>
              </a:solidFill>
            </a:endParaRPr>
          </a:p>
          <a:p>
            <a:pPr marL="0" indent="0">
              <a:buNone/>
            </a:pPr>
            <a:r>
              <a:rPr lang="es-ES_tradnl" sz="1600" dirty="0">
                <a:solidFill>
                  <a:srgbClr val="000000"/>
                </a:solidFill>
              </a:rPr>
              <a:t>NOBLE, S. U. </a:t>
            </a:r>
            <a:r>
              <a:rPr lang="es-ES_tradnl" sz="1600" b="1" dirty="0" err="1">
                <a:solidFill>
                  <a:srgbClr val="000000"/>
                </a:solidFill>
              </a:rPr>
              <a:t>Algorithms</a:t>
            </a:r>
            <a:r>
              <a:rPr lang="es-ES_tradnl" sz="1600" b="1" dirty="0">
                <a:solidFill>
                  <a:srgbClr val="000000"/>
                </a:solidFill>
              </a:rPr>
              <a:t> </a:t>
            </a:r>
            <a:r>
              <a:rPr lang="es-ES_tradnl" sz="1600" b="1" dirty="0" err="1">
                <a:solidFill>
                  <a:srgbClr val="000000"/>
                </a:solidFill>
              </a:rPr>
              <a:t>of</a:t>
            </a:r>
            <a:r>
              <a:rPr lang="es-ES_tradnl" sz="1600" b="1" dirty="0">
                <a:solidFill>
                  <a:srgbClr val="000000"/>
                </a:solidFill>
              </a:rPr>
              <a:t> </a:t>
            </a:r>
            <a:r>
              <a:rPr lang="es-ES_tradnl" sz="1600" b="1" dirty="0" err="1">
                <a:solidFill>
                  <a:srgbClr val="000000"/>
                </a:solidFill>
              </a:rPr>
              <a:t>oppression</a:t>
            </a:r>
            <a:r>
              <a:rPr lang="es-ES_tradnl" sz="1600" dirty="0">
                <a:solidFill>
                  <a:srgbClr val="000000"/>
                </a:solidFill>
              </a:rPr>
              <a:t>: </a:t>
            </a:r>
            <a:r>
              <a:rPr lang="es-ES_tradnl" sz="1600" dirty="0" err="1">
                <a:solidFill>
                  <a:srgbClr val="000000"/>
                </a:solidFill>
              </a:rPr>
              <a:t>how</a:t>
            </a:r>
            <a:r>
              <a:rPr lang="es-ES_tradnl" sz="1600" dirty="0">
                <a:solidFill>
                  <a:srgbClr val="000000"/>
                </a:solidFill>
              </a:rPr>
              <a:t> </a:t>
            </a:r>
            <a:r>
              <a:rPr lang="es-ES_tradnl" sz="1600" dirty="0" err="1">
                <a:solidFill>
                  <a:srgbClr val="000000"/>
                </a:solidFill>
              </a:rPr>
              <a:t>search</a:t>
            </a:r>
            <a:r>
              <a:rPr lang="es-ES_tradnl" sz="1600" dirty="0">
                <a:solidFill>
                  <a:srgbClr val="000000"/>
                </a:solidFill>
              </a:rPr>
              <a:t> </a:t>
            </a:r>
            <a:r>
              <a:rPr lang="es-ES_tradnl" sz="1600" dirty="0" err="1">
                <a:solidFill>
                  <a:srgbClr val="000000"/>
                </a:solidFill>
              </a:rPr>
              <a:t>engines</a:t>
            </a:r>
            <a:r>
              <a:rPr lang="es-ES_tradnl" sz="1600" dirty="0">
                <a:solidFill>
                  <a:srgbClr val="000000"/>
                </a:solidFill>
              </a:rPr>
              <a:t> </a:t>
            </a:r>
            <a:r>
              <a:rPr lang="es-ES_tradnl" sz="1600" dirty="0" err="1">
                <a:solidFill>
                  <a:srgbClr val="000000"/>
                </a:solidFill>
              </a:rPr>
              <a:t>reinforce</a:t>
            </a:r>
            <a:r>
              <a:rPr lang="es-ES_tradnl" sz="1600" dirty="0">
                <a:solidFill>
                  <a:srgbClr val="000000"/>
                </a:solidFill>
              </a:rPr>
              <a:t> </a:t>
            </a:r>
            <a:r>
              <a:rPr lang="es-ES_tradnl" sz="1600" dirty="0" err="1">
                <a:solidFill>
                  <a:srgbClr val="000000"/>
                </a:solidFill>
              </a:rPr>
              <a:t>racism</a:t>
            </a:r>
            <a:r>
              <a:rPr lang="es-ES_tradnl" sz="1600" dirty="0">
                <a:solidFill>
                  <a:srgbClr val="000000"/>
                </a:solidFill>
              </a:rPr>
              <a:t>. Nova </a:t>
            </a:r>
            <a:r>
              <a:rPr lang="es-ES_tradnl" sz="1600" dirty="0" err="1">
                <a:solidFill>
                  <a:srgbClr val="000000"/>
                </a:solidFill>
              </a:rPr>
              <a:t>Iorque</a:t>
            </a:r>
            <a:r>
              <a:rPr lang="es-ES_tradnl" sz="1600" dirty="0">
                <a:solidFill>
                  <a:srgbClr val="000000"/>
                </a:solidFill>
              </a:rPr>
              <a:t>: New York </a:t>
            </a:r>
            <a:r>
              <a:rPr lang="es-ES_tradnl" sz="1600" dirty="0" err="1">
                <a:solidFill>
                  <a:srgbClr val="000000"/>
                </a:solidFill>
              </a:rPr>
              <a:t>University</a:t>
            </a:r>
            <a:r>
              <a:rPr lang="es-ES_tradnl" sz="1600" dirty="0">
                <a:solidFill>
                  <a:srgbClr val="000000"/>
                </a:solidFill>
              </a:rPr>
              <a:t> </a:t>
            </a:r>
            <a:r>
              <a:rPr lang="es-ES_tradnl" sz="1600" dirty="0" err="1">
                <a:solidFill>
                  <a:srgbClr val="000000"/>
                </a:solidFill>
              </a:rPr>
              <a:t>Press</a:t>
            </a:r>
            <a:r>
              <a:rPr lang="es-ES_tradnl" sz="1600" dirty="0">
                <a:solidFill>
                  <a:srgbClr val="000000"/>
                </a:solidFill>
              </a:rPr>
              <a:t>, 2018.</a:t>
            </a:r>
            <a:endParaRPr lang="pt-BR" sz="1600" dirty="0">
              <a:solidFill>
                <a:srgbClr val="000000"/>
              </a:solidFill>
            </a:endParaRPr>
          </a:p>
          <a:p>
            <a:pPr marL="0" indent="0">
              <a:buNone/>
            </a:pPr>
            <a:r>
              <a:rPr lang="es-ES_tradnl" sz="1600" dirty="0">
                <a:solidFill>
                  <a:srgbClr val="000000"/>
                </a:solidFill>
              </a:rPr>
              <a:t>WILBER, K. </a:t>
            </a:r>
            <a:r>
              <a:rPr lang="es-ES_tradnl" sz="1600" b="1" dirty="0">
                <a:solidFill>
                  <a:srgbClr val="000000"/>
                </a:solidFill>
              </a:rPr>
              <a:t>Trump y la posverdad</a:t>
            </a:r>
            <a:r>
              <a:rPr lang="es-ES_tradnl" sz="1600" dirty="0">
                <a:solidFill>
                  <a:srgbClr val="000000"/>
                </a:solidFill>
              </a:rPr>
              <a:t>. </a:t>
            </a:r>
            <a:r>
              <a:rPr lang="pt-BR" sz="1600" dirty="0">
                <a:solidFill>
                  <a:srgbClr val="000000"/>
                </a:solidFill>
              </a:rPr>
              <a:t>Barcelona: Kairós, 2018.</a:t>
            </a:r>
          </a:p>
          <a:p>
            <a:pPr marL="0" indent="0">
              <a:buNone/>
            </a:pPr>
            <a:endParaRPr lang="pt-BR" sz="800" dirty="0">
              <a:solidFill>
                <a:srgbClr val="000000"/>
              </a:solidFill>
            </a:endParaRPr>
          </a:p>
        </p:txBody>
      </p:sp>
    </p:spTree>
    <p:extLst>
      <p:ext uri="{BB962C8B-B14F-4D97-AF65-F5344CB8AC3E}">
        <p14:creationId xmlns:p14="http://schemas.microsoft.com/office/powerpoint/2010/main" val="3628092177"/>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1360</Words>
  <Application>Microsoft Office PowerPoint</Application>
  <PresentationFormat>Widescreen</PresentationFormat>
  <Paragraphs>91</Paragraphs>
  <Slides>17</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17</vt:i4>
      </vt:variant>
    </vt:vector>
  </HeadingPairs>
  <TitlesOfParts>
    <vt:vector size="22" baseType="lpstr">
      <vt:lpstr>Arial</vt:lpstr>
      <vt:lpstr>Calibri</vt:lpstr>
      <vt:lpstr>Calibri Light</vt:lpstr>
      <vt:lpstr>Times New Roman</vt:lpstr>
      <vt:lpstr>Tema do Office</vt:lpstr>
      <vt:lpstr>Desafíos para la investigación en información y documentación en la era de la posverdad</vt:lpstr>
      <vt:lpstr>1. Algunas denominaciones para el momento contemporáneo</vt:lpstr>
      <vt:lpstr>2. Lo que es posverdad</vt:lpstr>
      <vt:lpstr>3. Causas</vt:lpstr>
      <vt:lpstr>Apresentação do PowerPoint</vt:lpstr>
      <vt:lpstr>4. Algunas características</vt:lpstr>
      <vt:lpstr>Apresentação do PowerPoint</vt:lpstr>
      <vt:lpstr>5. Consecuencias</vt:lpstr>
      <vt:lpstr>Apresentação do PowerPoint</vt:lpstr>
      <vt:lpstr>6. Desafíos para la investigación</vt:lpstr>
      <vt:lpstr>Apresentação do PowerPoint</vt:lpstr>
      <vt:lpstr>Apresentação do PowerPoint</vt:lpstr>
      <vt:lpstr>Apresentação do PowerPoint</vt:lpstr>
      <vt:lpstr>Apresentação do PowerPoint</vt:lpstr>
      <vt:lpstr>Apresentação do PowerPoint</vt:lpstr>
      <vt:lpstr>7. Consideraciones</vt:lpstr>
      <vt:lpstr>8. Referencias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Desafíos para la investigación en información y documentación en la era de la posverdad</dc:title>
  <dc:creator>Carlos Araújo</dc:creator>
  <cp:lastModifiedBy>Carlos Araújo</cp:lastModifiedBy>
  <cp:revision>1</cp:revision>
  <dcterms:created xsi:type="dcterms:W3CDTF">2019-10-19T17:23:43Z</dcterms:created>
  <dcterms:modified xsi:type="dcterms:W3CDTF">2019-10-19T17:24:17Z</dcterms:modified>
</cp:coreProperties>
</file>